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36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36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1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1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1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1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3efe50e299_0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3efe50e299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g3efe50e299_0_0:notes"/>
          <p:cNvSpPr txBox="1"/>
          <p:nvPr>
            <p:ph idx="12" type="sldNum"/>
          </p:nvPr>
        </p:nvSpPr>
        <p:spPr>
          <a:xfrm>
            <a:off x="3884612" y="8685212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1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1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2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2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2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2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2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2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2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3efe50e299_0_4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3efe50e299_0_4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g3efe50e299_0_45:notes"/>
          <p:cNvSpPr txBox="1"/>
          <p:nvPr>
            <p:ph idx="12" type="sldNum"/>
          </p:nvPr>
        </p:nvSpPr>
        <p:spPr>
          <a:xfrm>
            <a:off x="3884612" y="8685212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2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3efe50e299_0_5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3efe50e299_0_5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g3efe50e299_0_51:notes"/>
          <p:cNvSpPr txBox="1"/>
          <p:nvPr>
            <p:ph idx="12" type="sldNum"/>
          </p:nvPr>
        </p:nvSpPr>
        <p:spPr>
          <a:xfrm>
            <a:off x="3884612" y="8685212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efe50e299_0_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efe50e299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g3efe50e299_0_7:notes"/>
          <p:cNvSpPr txBox="1"/>
          <p:nvPr>
            <p:ph idx="12" type="sldNum"/>
          </p:nvPr>
        </p:nvSpPr>
        <p:spPr>
          <a:xfrm>
            <a:off x="3884612" y="8685212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3" name="Google Shape;73;p11"/>
          <p:cNvSpPr txBox="1"/>
          <p:nvPr>
            <p:ph idx="1" type="body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4" name="Google Shape;74;p11"/>
          <p:cNvSpPr txBox="1"/>
          <p:nvPr>
            <p:ph idx="2" type="body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2" type="sldNum"/>
          </p:nvPr>
        </p:nvSpPr>
        <p:spPr>
          <a:xfrm>
            <a:off x="7145250" y="63569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1" name="Google Shape;31;p4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 rot="5400000">
            <a:off x="4743450" y="2381250"/>
            <a:ext cx="5486400" cy="19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 rot="5400000">
            <a:off x="781050" y="514350"/>
            <a:ext cx="5486400" cy="56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9" name="Google Shape;39;p6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0" name="Google Shape;40;p6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1" name="Google Shape;41;p6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4" name="Google Shape;44;p7"/>
          <p:cNvSpPr txBox="1"/>
          <p:nvPr>
            <p:ph idx="1" type="body"/>
          </p:nvPr>
        </p:nvSpPr>
        <p:spPr>
          <a:xfrm rot="5400000">
            <a:off x="2514600" y="152400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5" name="Google Shape;45;p7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6" name="Google Shape;46;p7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7" name="Google Shape;47;p7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0" name="Google Shape;50;p8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1" name="Google Shape;51;p8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0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2" name="Google Shape;52;p8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3" name="Google Shape;53;p8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4" name="Google Shape;54;p8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7" name="Google Shape;57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8" name="Google Shape;58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0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9" name="Google Shape;59;p9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0" name="Google Shape;60;p9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1" name="Google Shape;61;p9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1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5" name="Google Shape;65;p10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6" name="Google Shape;66;p1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1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7" name="Google Shape;67;p10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9" name="Google Shape;69;p10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0" name="Google Shape;70;p10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Relationship Id="rId4" Type="http://schemas.openxmlformats.org/officeDocument/2006/relationships/image" Target="../media/image2.jpg"/><Relationship Id="rId5" Type="http://schemas.openxmlformats.org/officeDocument/2006/relationships/image" Target="../media/image8.jpg"/><Relationship Id="rId6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Relationship Id="rId4" Type="http://schemas.openxmlformats.org/officeDocument/2006/relationships/image" Target="../media/image1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9.png"/><Relationship Id="rId4" Type="http://schemas.openxmlformats.org/officeDocument/2006/relationships/image" Target="../media/image2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0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1.png"/><Relationship Id="rId4" Type="http://schemas.openxmlformats.org/officeDocument/2006/relationships/image" Target="../media/image21.png"/><Relationship Id="rId5" Type="http://schemas.openxmlformats.org/officeDocument/2006/relationships/image" Target="../media/image25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Relationship Id="rId4" Type="http://schemas.openxmlformats.org/officeDocument/2006/relationships/image" Target="../media/image1.png"/><Relationship Id="rId5" Type="http://schemas.openxmlformats.org/officeDocument/2006/relationships/image" Target="../media/image27.png"/><Relationship Id="rId6" Type="http://schemas.openxmlformats.org/officeDocument/2006/relationships/image" Target="../media/image12.png"/><Relationship Id="rId7" Type="http://schemas.openxmlformats.org/officeDocument/2006/relationships/image" Target="../media/image17.png"/><Relationship Id="rId8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>
            <p:ph type="ctrTitle"/>
          </p:nvPr>
        </p:nvSpPr>
        <p:spPr>
          <a:xfrm>
            <a:off x="685800" y="2286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Search</a:t>
            </a:r>
            <a:endParaRPr/>
          </a:p>
        </p:txBody>
      </p:sp>
      <p:sp>
        <p:nvSpPr>
          <p:cNvPr id="89" name="Google Shape;89;p13"/>
          <p:cNvSpPr txBox="1"/>
          <p:nvPr>
            <p:ph idx="1" type="subTitle"/>
          </p:nvPr>
        </p:nvSpPr>
        <p:spPr>
          <a:xfrm>
            <a:off x="276225" y="3886200"/>
            <a:ext cx="85915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Tuomas Sandholm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Read Russell &amp; Norvig Sections 3.1-3.4.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(Also read Chapters 1 and 2 if you haven’t already.)</a:t>
            </a:r>
            <a:endParaRPr/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0" name="Google Shape;90;p13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1" name="Google Shape;91;p13"/>
          <p:cNvSpPr txBox="1"/>
          <p:nvPr/>
        </p:nvSpPr>
        <p:spPr>
          <a:xfrm>
            <a:off x="2867300" y="6355150"/>
            <a:ext cx="4675500" cy="3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Minor additions by Dave Touretzky in 2018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22"/>
          <p:cNvPicPr preferRelativeResize="0"/>
          <p:nvPr/>
        </p:nvPicPr>
        <p:blipFill rotWithShape="1">
          <a:blip r:embed="rId3">
            <a:alphaModFix/>
          </a:blip>
          <a:srcRect b="11604" l="2676" r="11557" t="4812"/>
          <a:stretch/>
        </p:blipFill>
        <p:spPr>
          <a:xfrm>
            <a:off x="1066800" y="1744662"/>
            <a:ext cx="6935787" cy="461327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2"/>
          <p:cNvSpPr txBox="1"/>
          <p:nvPr/>
        </p:nvSpPr>
        <p:spPr>
          <a:xfrm>
            <a:off x="752475" y="6062662"/>
            <a:ext cx="990600" cy="30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7" name="Google Shape;177;p22"/>
          <p:cNvSpPr txBox="1"/>
          <p:nvPr>
            <p:ph type="title"/>
          </p:nvPr>
        </p:nvSpPr>
        <p:spPr>
          <a:xfrm>
            <a:off x="685800" y="18097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Partial search tree for route finding from Arad to Bucharest</a:t>
            </a:r>
            <a:endParaRPr/>
          </a:p>
        </p:txBody>
      </p:sp>
      <p:sp>
        <p:nvSpPr>
          <p:cNvPr id="178" name="Google Shape;178;p22"/>
          <p:cNvSpPr txBox="1"/>
          <p:nvPr>
            <p:ph idx="12" type="sldNum"/>
          </p:nvPr>
        </p:nvSpPr>
        <p:spPr>
          <a:xfrm>
            <a:off x="7145250" y="6356950"/>
            <a:ext cx="1905000" cy="457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3"/>
          <p:cNvPicPr preferRelativeResize="0"/>
          <p:nvPr/>
        </p:nvPicPr>
        <p:blipFill rotWithShape="1">
          <a:blip r:embed="rId3">
            <a:alphaModFix/>
          </a:blip>
          <a:srcRect b="31340" l="3044" r="21304" t="7772"/>
          <a:stretch/>
        </p:blipFill>
        <p:spPr>
          <a:xfrm>
            <a:off x="476250" y="2447925"/>
            <a:ext cx="8235950" cy="27813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3"/>
          <p:cNvSpPr txBox="1"/>
          <p:nvPr>
            <p:ph type="title"/>
          </p:nvPr>
        </p:nvSpPr>
        <p:spPr>
          <a:xfrm>
            <a:off x="644525" y="52228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general search algorithm</a:t>
            </a:r>
            <a:br>
              <a:rPr b="0" i="0" lang="en-US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(Note that QUEUEING-FN is a variable whose value will be a function)</a:t>
            </a:r>
            <a:endParaRPr/>
          </a:p>
        </p:txBody>
      </p:sp>
      <p:sp>
        <p:nvSpPr>
          <p:cNvPr id="185" name="Google Shape;185;p23"/>
          <p:cNvSpPr txBox="1"/>
          <p:nvPr>
            <p:ph idx="12" type="sldNum"/>
          </p:nvPr>
        </p:nvSpPr>
        <p:spPr>
          <a:xfrm>
            <a:off x="7145250" y="6356950"/>
            <a:ext cx="1905000" cy="457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4"/>
          <p:cNvSpPr txBox="1"/>
          <p:nvPr>
            <p:ph type="title"/>
          </p:nvPr>
        </p:nvSpPr>
        <p:spPr>
          <a:xfrm>
            <a:off x="685800" y="330200"/>
            <a:ext cx="7772400" cy="92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Measures of performance</a:t>
            </a:r>
            <a:endParaRPr/>
          </a:p>
        </p:txBody>
      </p:sp>
      <p:pic>
        <p:nvPicPr>
          <p:cNvPr descr="http://www.apriso.com/blog/wp-content/uploads/2011/12/complete_lean2.png" id="191" name="Google Shape;191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6900" y="1612900"/>
            <a:ext cx="1749425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psdgraphics.com/file/gold-trophy.jpg" id="192" name="Google Shape;192;p24"/>
          <p:cNvPicPr preferRelativeResize="0"/>
          <p:nvPr/>
        </p:nvPicPr>
        <p:blipFill rotWithShape="1">
          <a:blip r:embed="rId4">
            <a:alphaModFix/>
          </a:blip>
          <a:srcRect b="0" l="0" r="0" t="4435"/>
          <a:stretch/>
        </p:blipFill>
        <p:spPr>
          <a:xfrm>
            <a:off x="2951162" y="1693862"/>
            <a:ext cx="1581150" cy="1209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cdn.wonderfulengineering.com/wp-content/uploads/2014/10/time-wallpaper-35.jpg" id="193" name="Google Shape;193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83150" y="1776412"/>
            <a:ext cx="1539875" cy="1046162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4"/>
          <p:cNvSpPr txBox="1"/>
          <p:nvPr/>
        </p:nvSpPr>
        <p:spPr>
          <a:xfrm>
            <a:off x="220662" y="2962275"/>
            <a:ext cx="243840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0000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rgbClr val="9A0000"/>
                </a:solidFill>
                <a:latin typeface="Arial"/>
                <a:ea typeface="Arial"/>
                <a:cs typeface="Arial"/>
                <a:sym typeface="Arial"/>
              </a:rPr>
              <a:t>Completeness</a:t>
            </a:r>
            <a:endParaRPr/>
          </a:p>
        </p:txBody>
      </p:sp>
      <p:sp>
        <p:nvSpPr>
          <p:cNvPr id="195" name="Google Shape;195;p24"/>
          <p:cNvSpPr txBox="1"/>
          <p:nvPr/>
        </p:nvSpPr>
        <p:spPr>
          <a:xfrm>
            <a:off x="2514600" y="2962275"/>
            <a:ext cx="243840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0000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rgbClr val="9A0000"/>
                </a:solidFill>
                <a:latin typeface="Arial"/>
                <a:ea typeface="Arial"/>
                <a:cs typeface="Arial"/>
                <a:sym typeface="Arial"/>
              </a:rPr>
              <a:t>Optimality</a:t>
            </a:r>
            <a:endParaRPr/>
          </a:p>
        </p:txBody>
      </p:sp>
      <p:sp>
        <p:nvSpPr>
          <p:cNvPr id="196" name="Google Shape;196;p24"/>
          <p:cNvSpPr txBox="1"/>
          <p:nvPr/>
        </p:nvSpPr>
        <p:spPr>
          <a:xfrm>
            <a:off x="4572000" y="2962275"/>
            <a:ext cx="243840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0000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rgbClr val="9A0000"/>
                </a:solidFill>
                <a:latin typeface="Arial"/>
                <a:ea typeface="Arial"/>
                <a:cs typeface="Arial"/>
                <a:sym typeface="Arial"/>
              </a:rPr>
              <a:t>Time</a:t>
            </a:r>
            <a:endParaRPr/>
          </a:p>
        </p:txBody>
      </p:sp>
      <p:sp>
        <p:nvSpPr>
          <p:cNvPr id="197" name="Google Shape;197;p24"/>
          <p:cNvSpPr txBox="1"/>
          <p:nvPr/>
        </p:nvSpPr>
        <p:spPr>
          <a:xfrm>
            <a:off x="6553200" y="2967037"/>
            <a:ext cx="243840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0000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rgbClr val="9A0000"/>
                </a:solidFill>
                <a:latin typeface="Arial"/>
                <a:ea typeface="Arial"/>
                <a:cs typeface="Arial"/>
                <a:sym typeface="Arial"/>
              </a:rPr>
              <a:t>Space</a:t>
            </a:r>
            <a:endParaRPr/>
          </a:p>
        </p:txBody>
      </p:sp>
      <p:sp>
        <p:nvSpPr>
          <p:cNvPr id="198" name="Google Shape;198;p24"/>
          <p:cNvSpPr txBox="1"/>
          <p:nvPr/>
        </p:nvSpPr>
        <p:spPr>
          <a:xfrm>
            <a:off x="525462" y="3455987"/>
            <a:ext cx="1828800" cy="1323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Guaranteed to find a solution when there is one?</a:t>
            </a:r>
            <a:endParaRPr/>
          </a:p>
        </p:txBody>
      </p:sp>
      <p:sp>
        <p:nvSpPr>
          <p:cNvPr id="199" name="Google Shape;199;p24"/>
          <p:cNvSpPr txBox="1"/>
          <p:nvPr/>
        </p:nvSpPr>
        <p:spPr>
          <a:xfrm>
            <a:off x="3124200" y="3455987"/>
            <a:ext cx="1828800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Finds an optimal solution?</a:t>
            </a:r>
            <a:endParaRPr/>
          </a:p>
        </p:txBody>
      </p:sp>
      <p:sp>
        <p:nvSpPr>
          <p:cNvPr id="200" name="Google Shape;200;p24"/>
          <p:cNvSpPr txBox="1"/>
          <p:nvPr/>
        </p:nvSpPr>
        <p:spPr>
          <a:xfrm>
            <a:off x="4953000" y="3454400"/>
            <a:ext cx="1828800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long does it take to find a solution?</a:t>
            </a:r>
            <a:endParaRPr/>
          </a:p>
        </p:txBody>
      </p:sp>
      <p:sp>
        <p:nvSpPr>
          <p:cNvPr id="201" name="Google Shape;201;p24"/>
          <p:cNvSpPr txBox="1"/>
          <p:nvPr/>
        </p:nvSpPr>
        <p:spPr>
          <a:xfrm>
            <a:off x="7162800" y="3454400"/>
            <a:ext cx="1828800" cy="1630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much memory is needed to conduct the search?</a:t>
            </a:r>
            <a:endParaRPr/>
          </a:p>
        </p:txBody>
      </p:sp>
      <p:pic>
        <p:nvPicPr>
          <p:cNvPr descr="http://img3.wikia.nocookie.net/__cb20150508162001/starwars/images/3/3d/X-wing_Ultimate.png" id="202" name="Google Shape;202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846887" y="1824037"/>
            <a:ext cx="1851025" cy="1160462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4"/>
          <p:cNvSpPr txBox="1"/>
          <p:nvPr/>
        </p:nvSpPr>
        <p:spPr>
          <a:xfrm>
            <a:off x="1789112" y="5370512"/>
            <a:ext cx="554355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Times New Roman"/>
              <a:buNone/>
            </a:pPr>
            <a:r>
              <a:rPr b="1" i="0" lang="en-US" sz="1800" u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 aside: A bounded rationality perspective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Times New Roman"/>
              <a:buNone/>
            </a:pPr>
            <a:r>
              <a:rPr b="0" i="0" lang="en-US" sz="1800" u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Search cost is about time cost and space cost.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Times New Roman"/>
              <a:buNone/>
            </a:pPr>
            <a:r>
              <a:rPr b="0" i="0" lang="en-US" sz="1800" u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Domain cost = path cost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Times New Roman"/>
              <a:buNone/>
            </a:pPr>
            <a:r>
              <a:rPr b="0" i="0" lang="en-US" sz="1800" u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Total cost = domain cost + search cost</a:t>
            </a:r>
            <a:endParaRPr/>
          </a:p>
        </p:txBody>
      </p:sp>
      <p:sp>
        <p:nvSpPr>
          <p:cNvPr id="204" name="Google Shape;204;p24"/>
          <p:cNvSpPr txBox="1"/>
          <p:nvPr>
            <p:ph idx="12" type="sldNum"/>
          </p:nvPr>
        </p:nvSpPr>
        <p:spPr>
          <a:xfrm>
            <a:off x="7145250" y="6356950"/>
            <a:ext cx="1905000" cy="457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5"/>
          <p:cNvSpPr txBox="1"/>
          <p:nvPr>
            <p:ph type="title"/>
          </p:nvPr>
        </p:nvSpPr>
        <p:spPr>
          <a:xfrm>
            <a:off x="685800" y="227012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Uninformed vs. informed search</a:t>
            </a:r>
            <a:endParaRPr/>
          </a:p>
        </p:txBody>
      </p:sp>
      <p:pic>
        <p:nvPicPr>
          <p:cNvPr descr="http://cdn.images.express.co.uk/img/dynamic/1/590x/secondary/112164.jpg" id="210" name="Google Shape;210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38800" y="1600200"/>
            <a:ext cx="1944687" cy="20193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descr="http://cdn.skim.gs/images/homer-simpson-doughnuts/what-homer-simpson-taught-us-about-doughnuts" id="211" name="Google Shape;211;p25"/>
          <p:cNvPicPr preferRelativeResize="0"/>
          <p:nvPr/>
        </p:nvPicPr>
        <p:blipFill rotWithShape="1">
          <a:blip r:embed="rId4">
            <a:alphaModFix/>
          </a:blip>
          <a:srcRect b="0" l="19094" r="25740" t="0"/>
          <a:stretch/>
        </p:blipFill>
        <p:spPr>
          <a:xfrm>
            <a:off x="1600200" y="1600200"/>
            <a:ext cx="1981200" cy="20193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212" name="Google Shape;212;p25"/>
          <p:cNvSpPr txBox="1"/>
          <p:nvPr/>
        </p:nvSpPr>
        <p:spPr>
          <a:xfrm>
            <a:off x="1295400" y="3729037"/>
            <a:ext cx="259080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0000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rgbClr val="9A0000"/>
                </a:solidFill>
                <a:latin typeface="Arial"/>
                <a:ea typeface="Arial"/>
                <a:cs typeface="Arial"/>
                <a:sym typeface="Arial"/>
              </a:rPr>
              <a:t>Uninformed</a:t>
            </a:r>
            <a:endParaRPr/>
          </a:p>
        </p:txBody>
      </p:sp>
      <p:sp>
        <p:nvSpPr>
          <p:cNvPr id="213" name="Google Shape;213;p25"/>
          <p:cNvSpPr txBox="1"/>
          <p:nvPr/>
        </p:nvSpPr>
        <p:spPr>
          <a:xfrm>
            <a:off x="5316537" y="3729037"/>
            <a:ext cx="259080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0000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rgbClr val="9A0000"/>
                </a:solidFill>
                <a:latin typeface="Arial"/>
                <a:ea typeface="Arial"/>
                <a:cs typeface="Arial"/>
                <a:sym typeface="Arial"/>
              </a:rPr>
              <a:t>Informed</a:t>
            </a:r>
            <a:endParaRPr/>
          </a:p>
        </p:txBody>
      </p:sp>
      <p:sp>
        <p:nvSpPr>
          <p:cNvPr id="214" name="Google Shape;214;p25"/>
          <p:cNvSpPr txBox="1"/>
          <p:nvPr/>
        </p:nvSpPr>
        <p:spPr>
          <a:xfrm>
            <a:off x="1104900" y="4191000"/>
            <a:ext cx="3086100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only generate successors and distinguish goals from non-goals</a:t>
            </a:r>
            <a:endParaRPr/>
          </a:p>
        </p:txBody>
      </p:sp>
      <p:sp>
        <p:nvSpPr>
          <p:cNvPr id="215" name="Google Shape;215;p25"/>
          <p:cNvSpPr txBox="1"/>
          <p:nvPr/>
        </p:nvSpPr>
        <p:spPr>
          <a:xfrm>
            <a:off x="4878387" y="4189412"/>
            <a:ext cx="3465512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Strategies that know whether one non-goal is more promising than another</a:t>
            </a:r>
            <a:endParaRPr/>
          </a:p>
        </p:txBody>
      </p:sp>
      <p:sp>
        <p:nvSpPr>
          <p:cNvPr id="216" name="Google Shape;216;p25"/>
          <p:cNvSpPr txBox="1"/>
          <p:nvPr/>
        </p:nvSpPr>
        <p:spPr>
          <a:xfrm>
            <a:off x="1600200" y="1600200"/>
            <a:ext cx="1981200" cy="2019300"/>
          </a:xfrm>
          <a:prstGeom prst="rect">
            <a:avLst/>
          </a:prstGeom>
          <a:noFill/>
          <a:ln cap="flat" cmpd="sng" w="76200">
            <a:solidFill>
              <a:srgbClr val="9A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7" name="Google Shape;217;p25"/>
          <p:cNvSpPr txBox="1"/>
          <p:nvPr>
            <p:ph idx="12" type="sldNum"/>
          </p:nvPr>
        </p:nvSpPr>
        <p:spPr>
          <a:xfrm>
            <a:off x="7145250" y="6356950"/>
            <a:ext cx="1905000" cy="457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6"/>
          <p:cNvSpPr txBox="1"/>
          <p:nvPr>
            <p:ph type="title"/>
          </p:nvPr>
        </p:nvSpPr>
        <p:spPr>
          <a:xfrm>
            <a:off x="685800" y="4572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Breadth-First Search</a:t>
            </a:r>
            <a:endParaRPr/>
          </a:p>
        </p:txBody>
      </p:sp>
      <p:sp>
        <p:nvSpPr>
          <p:cNvPr id="223" name="Google Shape;223;p26"/>
          <p:cNvSpPr txBox="1"/>
          <p:nvPr/>
        </p:nvSpPr>
        <p:spPr>
          <a:xfrm>
            <a:off x="213975" y="1600200"/>
            <a:ext cx="8545800" cy="7113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1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function</a:t>
            </a: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BREADTH-FIRST-SEARCH (</a:t>
            </a:r>
            <a:r>
              <a:rPr b="0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</a:t>
            </a: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r>
              <a:rPr b="1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returns</a:t>
            </a: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solution or failure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b="1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return</a:t>
            </a: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GENERAL-SEARCH (</a:t>
            </a:r>
            <a:r>
              <a:rPr b="0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</a:t>
            </a: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ENQUEUE-AT-END)</a:t>
            </a:r>
            <a:endParaRPr/>
          </a:p>
        </p:txBody>
      </p:sp>
      <p:sp>
        <p:nvSpPr>
          <p:cNvPr id="224" name="Google Shape;224;p26"/>
          <p:cNvSpPr/>
          <p:nvPr/>
        </p:nvSpPr>
        <p:spPr>
          <a:xfrm>
            <a:off x="1371600" y="3124200"/>
            <a:ext cx="152400" cy="1524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5" name="Google Shape;225;p26"/>
          <p:cNvSpPr/>
          <p:nvPr/>
        </p:nvSpPr>
        <p:spPr>
          <a:xfrm>
            <a:off x="2819400" y="3124200"/>
            <a:ext cx="152400" cy="1524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6" name="Google Shape;226;p26"/>
          <p:cNvSpPr/>
          <p:nvPr/>
        </p:nvSpPr>
        <p:spPr>
          <a:xfrm>
            <a:off x="2362200" y="3581400"/>
            <a:ext cx="152400" cy="1524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7" name="Google Shape;227;p26"/>
          <p:cNvSpPr/>
          <p:nvPr/>
        </p:nvSpPr>
        <p:spPr>
          <a:xfrm>
            <a:off x="3276600" y="3581400"/>
            <a:ext cx="152400" cy="1524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8" name="Google Shape;228;p26"/>
          <p:cNvSpPr/>
          <p:nvPr/>
        </p:nvSpPr>
        <p:spPr>
          <a:xfrm>
            <a:off x="3886200" y="4114800"/>
            <a:ext cx="152400" cy="1524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9" name="Google Shape;229;p26"/>
          <p:cNvSpPr/>
          <p:nvPr/>
        </p:nvSpPr>
        <p:spPr>
          <a:xfrm>
            <a:off x="4191000" y="4114800"/>
            <a:ext cx="152400" cy="1524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30" name="Google Shape;230;p26"/>
          <p:cNvCxnSpPr/>
          <p:nvPr/>
        </p:nvCxnSpPr>
        <p:spPr>
          <a:xfrm flipH="1" rot="10800000">
            <a:off x="2438400" y="3200400"/>
            <a:ext cx="457200" cy="4572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31" name="Google Shape;231;p26"/>
          <p:cNvCxnSpPr/>
          <p:nvPr/>
        </p:nvCxnSpPr>
        <p:spPr>
          <a:xfrm>
            <a:off x="2895600" y="3200400"/>
            <a:ext cx="457200" cy="4572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232" name="Google Shape;232;p26"/>
          <p:cNvSpPr/>
          <p:nvPr/>
        </p:nvSpPr>
        <p:spPr>
          <a:xfrm>
            <a:off x="4495800" y="3124200"/>
            <a:ext cx="152400" cy="1524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3" name="Google Shape;233;p26"/>
          <p:cNvSpPr/>
          <p:nvPr/>
        </p:nvSpPr>
        <p:spPr>
          <a:xfrm>
            <a:off x="4038600" y="3581400"/>
            <a:ext cx="152400" cy="1524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4" name="Google Shape;234;p26"/>
          <p:cNvSpPr/>
          <p:nvPr/>
        </p:nvSpPr>
        <p:spPr>
          <a:xfrm>
            <a:off x="4953000" y="3581400"/>
            <a:ext cx="152400" cy="1524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35" name="Google Shape;235;p26"/>
          <p:cNvCxnSpPr/>
          <p:nvPr/>
        </p:nvCxnSpPr>
        <p:spPr>
          <a:xfrm flipH="1" rot="10800000">
            <a:off x="4114800" y="3200400"/>
            <a:ext cx="457200" cy="4572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36" name="Google Shape;236;p26"/>
          <p:cNvCxnSpPr/>
          <p:nvPr/>
        </p:nvCxnSpPr>
        <p:spPr>
          <a:xfrm>
            <a:off x="4572000" y="3200400"/>
            <a:ext cx="457200" cy="4572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37" name="Google Shape;237;p26"/>
          <p:cNvCxnSpPr/>
          <p:nvPr/>
        </p:nvCxnSpPr>
        <p:spPr>
          <a:xfrm flipH="1">
            <a:off x="3962400" y="3657600"/>
            <a:ext cx="152400" cy="533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38" name="Google Shape;238;p26"/>
          <p:cNvCxnSpPr/>
          <p:nvPr/>
        </p:nvCxnSpPr>
        <p:spPr>
          <a:xfrm>
            <a:off x="4114800" y="3657600"/>
            <a:ext cx="152400" cy="533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239" name="Google Shape;239;p26"/>
          <p:cNvSpPr/>
          <p:nvPr/>
        </p:nvSpPr>
        <p:spPr>
          <a:xfrm>
            <a:off x="5486400" y="4114800"/>
            <a:ext cx="152400" cy="1524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0" name="Google Shape;240;p26"/>
          <p:cNvSpPr/>
          <p:nvPr/>
        </p:nvSpPr>
        <p:spPr>
          <a:xfrm>
            <a:off x="5791200" y="4114800"/>
            <a:ext cx="152400" cy="1524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1" name="Google Shape;241;p26"/>
          <p:cNvSpPr/>
          <p:nvPr/>
        </p:nvSpPr>
        <p:spPr>
          <a:xfrm>
            <a:off x="6096000" y="3124200"/>
            <a:ext cx="152400" cy="1524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2" name="Google Shape;242;p26"/>
          <p:cNvSpPr/>
          <p:nvPr/>
        </p:nvSpPr>
        <p:spPr>
          <a:xfrm>
            <a:off x="5638800" y="3581400"/>
            <a:ext cx="152400" cy="1524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3" name="Google Shape;243;p26"/>
          <p:cNvSpPr/>
          <p:nvPr/>
        </p:nvSpPr>
        <p:spPr>
          <a:xfrm>
            <a:off x="6553200" y="3581400"/>
            <a:ext cx="152400" cy="1524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44" name="Google Shape;244;p26"/>
          <p:cNvCxnSpPr/>
          <p:nvPr/>
        </p:nvCxnSpPr>
        <p:spPr>
          <a:xfrm flipH="1" rot="10800000">
            <a:off x="5715000" y="3200400"/>
            <a:ext cx="457200" cy="4572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45" name="Google Shape;245;p26"/>
          <p:cNvCxnSpPr/>
          <p:nvPr/>
        </p:nvCxnSpPr>
        <p:spPr>
          <a:xfrm>
            <a:off x="6172200" y="3200400"/>
            <a:ext cx="457200" cy="4572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46" name="Google Shape;246;p26"/>
          <p:cNvCxnSpPr/>
          <p:nvPr/>
        </p:nvCxnSpPr>
        <p:spPr>
          <a:xfrm flipH="1">
            <a:off x="5562600" y="3657600"/>
            <a:ext cx="152400" cy="533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47" name="Google Shape;247;p26"/>
          <p:cNvCxnSpPr/>
          <p:nvPr/>
        </p:nvCxnSpPr>
        <p:spPr>
          <a:xfrm>
            <a:off x="5715000" y="3657600"/>
            <a:ext cx="152400" cy="533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248" name="Google Shape;248;p26"/>
          <p:cNvSpPr/>
          <p:nvPr/>
        </p:nvSpPr>
        <p:spPr>
          <a:xfrm>
            <a:off x="6400800" y="4114800"/>
            <a:ext cx="152400" cy="1524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9" name="Google Shape;249;p26"/>
          <p:cNvSpPr/>
          <p:nvPr/>
        </p:nvSpPr>
        <p:spPr>
          <a:xfrm>
            <a:off x="6705600" y="4114800"/>
            <a:ext cx="152400" cy="1524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50" name="Google Shape;250;p26"/>
          <p:cNvCxnSpPr/>
          <p:nvPr/>
        </p:nvCxnSpPr>
        <p:spPr>
          <a:xfrm flipH="1">
            <a:off x="6477000" y="3657600"/>
            <a:ext cx="152400" cy="533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51" name="Google Shape;251;p26"/>
          <p:cNvCxnSpPr/>
          <p:nvPr/>
        </p:nvCxnSpPr>
        <p:spPr>
          <a:xfrm>
            <a:off x="6629400" y="3657600"/>
            <a:ext cx="152400" cy="533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252" name="Google Shape;252;p26"/>
          <p:cNvSpPr txBox="1"/>
          <p:nvPr/>
        </p:nvSpPr>
        <p:spPr>
          <a:xfrm>
            <a:off x="533400" y="4953000"/>
            <a:ext cx="8305800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Breadth-first search tree after 0,1,2 and 3 node expansions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9973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rgbClr val="00997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Head node of open list is circled in green</a:t>
            </a:r>
            <a:endParaRPr/>
          </a:p>
        </p:txBody>
      </p:sp>
      <p:sp>
        <p:nvSpPr>
          <p:cNvPr id="253" name="Google Shape;253;p26"/>
          <p:cNvSpPr/>
          <p:nvPr/>
        </p:nvSpPr>
        <p:spPr>
          <a:xfrm>
            <a:off x="1143000" y="2971800"/>
            <a:ext cx="685800" cy="457200"/>
          </a:xfrm>
          <a:prstGeom prst="ellipse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4" name="Google Shape;254;p26"/>
          <p:cNvSpPr/>
          <p:nvPr/>
        </p:nvSpPr>
        <p:spPr>
          <a:xfrm>
            <a:off x="4800600" y="3505200"/>
            <a:ext cx="533400" cy="304800"/>
          </a:xfrm>
          <a:prstGeom prst="ellipse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5" name="Google Shape;255;p26"/>
          <p:cNvSpPr/>
          <p:nvPr/>
        </p:nvSpPr>
        <p:spPr>
          <a:xfrm>
            <a:off x="2209800" y="3505200"/>
            <a:ext cx="533400" cy="304800"/>
          </a:xfrm>
          <a:prstGeom prst="ellipse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6" name="Google Shape;256;p26"/>
          <p:cNvSpPr/>
          <p:nvPr/>
        </p:nvSpPr>
        <p:spPr>
          <a:xfrm>
            <a:off x="5257800" y="4038600"/>
            <a:ext cx="533400" cy="304800"/>
          </a:xfrm>
          <a:prstGeom prst="ellipse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7" name="Google Shape;257;p26"/>
          <p:cNvSpPr txBox="1"/>
          <p:nvPr>
            <p:ph idx="12" type="sldNum"/>
          </p:nvPr>
        </p:nvSpPr>
        <p:spPr>
          <a:xfrm>
            <a:off x="7145250" y="6356950"/>
            <a:ext cx="1905000" cy="457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7"/>
          <p:cNvSpPr txBox="1"/>
          <p:nvPr>
            <p:ph type="title"/>
          </p:nvPr>
        </p:nvSpPr>
        <p:spPr>
          <a:xfrm>
            <a:off x="685800" y="304800"/>
            <a:ext cx="77724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Breadth-First Search …</a:t>
            </a:r>
            <a:endParaRPr/>
          </a:p>
        </p:txBody>
      </p:sp>
      <p:sp>
        <p:nvSpPr>
          <p:cNvPr id="263" name="Google Shape;263;p27"/>
          <p:cNvSpPr txBox="1"/>
          <p:nvPr/>
        </p:nvSpPr>
        <p:spPr>
          <a:xfrm>
            <a:off x="304800" y="990600"/>
            <a:ext cx="8686800" cy="1938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Max 1 + b + b</a:t>
            </a:r>
            <a:r>
              <a:rPr b="0" baseline="30000" i="0" lang="en-US" sz="24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i="0" lang="en-US" sz="24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… + b</a:t>
            </a:r>
            <a:r>
              <a:rPr b="0" baseline="30000" i="0" lang="en-US" sz="24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r>
              <a:rPr b="0" i="0" lang="en-US" sz="24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nodes (d is the depth of the shallowest goal)</a:t>
            </a:r>
            <a:endParaRPr/>
          </a:p>
          <a:p>
            <a:pPr indent="-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Times New Roman"/>
              <a:buChar char="•"/>
            </a:pPr>
            <a:r>
              <a:rPr lang="en-US" sz="24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24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Complete</a:t>
            </a:r>
            <a:endParaRPr/>
          </a:p>
          <a:p>
            <a:pPr indent="-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Times New Roman"/>
              <a:buChar char="•"/>
            </a:pPr>
            <a:r>
              <a:rPr lang="en-US" sz="24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24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Exponential time &amp; </a:t>
            </a:r>
            <a:r>
              <a:rPr b="0" i="0" lang="en-US" sz="2400" u="sng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memory</a:t>
            </a:r>
            <a:r>
              <a:rPr b="0" i="0" lang="en-US" sz="24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Θ(b</a:t>
            </a:r>
            <a:r>
              <a:rPr b="0" baseline="30000" i="0" lang="en-US" sz="24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r>
              <a:rPr b="0" i="0" lang="en-US" sz="24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/>
          </a:p>
          <a:p>
            <a:pPr indent="-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Times New Roman"/>
              <a:buChar char="•"/>
            </a:pPr>
            <a:r>
              <a:rPr lang="en-US" sz="24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24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Finds optimum if path-cost is a non-decreasing function of the depth of the node</a:t>
            </a:r>
            <a:endParaRPr/>
          </a:p>
        </p:txBody>
      </p:sp>
      <p:grpSp>
        <p:nvGrpSpPr>
          <p:cNvPr id="264" name="Google Shape;264;p27"/>
          <p:cNvGrpSpPr/>
          <p:nvPr/>
        </p:nvGrpSpPr>
        <p:grpSpPr>
          <a:xfrm>
            <a:off x="457200" y="3124200"/>
            <a:ext cx="7896225" cy="3357562"/>
            <a:chOff x="457200" y="3124200"/>
            <a:chExt cx="7896225" cy="3357562"/>
          </a:xfrm>
        </p:grpSpPr>
        <p:pic>
          <p:nvPicPr>
            <p:cNvPr id="265" name="Google Shape;265;p2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57200" y="3124200"/>
              <a:ext cx="7896225" cy="33575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6" name="Google Shape;266;p27"/>
            <p:cNvSpPr txBox="1"/>
            <p:nvPr/>
          </p:nvSpPr>
          <p:spPr>
            <a:xfrm>
              <a:off x="838200" y="5791200"/>
              <a:ext cx="1219200" cy="228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67" name="Google Shape;267;p27"/>
          <p:cNvSpPr txBox="1"/>
          <p:nvPr/>
        </p:nvSpPr>
        <p:spPr>
          <a:xfrm>
            <a:off x="304800" y="4802187"/>
            <a:ext cx="285750" cy="6175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8" name="Google Shape;268;p27"/>
          <p:cNvSpPr txBox="1"/>
          <p:nvPr/>
        </p:nvSpPr>
        <p:spPr>
          <a:xfrm>
            <a:off x="1571625" y="3011487"/>
            <a:ext cx="6781800" cy="2841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9" name="Google Shape;269;p27"/>
          <p:cNvSpPr txBox="1"/>
          <p:nvPr/>
        </p:nvSpPr>
        <p:spPr>
          <a:xfrm>
            <a:off x="8181975" y="3267075"/>
            <a:ext cx="419100" cy="32146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0" name="Google Shape;270;p27"/>
          <p:cNvSpPr txBox="1"/>
          <p:nvPr>
            <p:ph idx="12" type="sldNum"/>
          </p:nvPr>
        </p:nvSpPr>
        <p:spPr>
          <a:xfrm>
            <a:off x="7145250" y="6356950"/>
            <a:ext cx="1905000" cy="457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8"/>
          <p:cNvSpPr txBox="1"/>
          <p:nvPr>
            <p:ph type="title"/>
          </p:nvPr>
        </p:nvSpPr>
        <p:spPr>
          <a:xfrm>
            <a:off x="685800" y="133350"/>
            <a:ext cx="7772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Uniform-Cost Search</a:t>
            </a:r>
            <a:endParaRPr/>
          </a:p>
        </p:txBody>
      </p:sp>
      <p:sp>
        <p:nvSpPr>
          <p:cNvPr id="276" name="Google Shape;276;p28"/>
          <p:cNvSpPr txBox="1"/>
          <p:nvPr/>
        </p:nvSpPr>
        <p:spPr>
          <a:xfrm>
            <a:off x="1066800" y="657225"/>
            <a:ext cx="7391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Insert nodes onto open list in ascending order of </a:t>
            </a:r>
            <a:r>
              <a:rPr b="0" i="1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g(n)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</p:txBody>
      </p:sp>
      <p:sp>
        <p:nvSpPr>
          <p:cNvPr id="277" name="Google Shape;277;p28"/>
          <p:cNvSpPr txBox="1"/>
          <p:nvPr/>
        </p:nvSpPr>
        <p:spPr>
          <a:xfrm>
            <a:off x="847725" y="5414962"/>
            <a:ext cx="8001000" cy="1262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Finds optimum if the cost of a path never decreases as we go along the path.  g(SUCCESSORS(n)) ≥ g(n)  </a:t>
            </a:r>
            <a:r>
              <a:rPr b="0" i="0" lang="en-US" sz="2000" u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⬄ (Operator costs ≥ 0)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2323"/>
              </a:buClr>
              <a:buSzPts val="1800"/>
              <a:buFont typeface="Times New Roman"/>
              <a:buNone/>
            </a:pPr>
            <a:r>
              <a:rPr b="0" i="0" lang="en-US" sz="1800" u="none">
                <a:solidFill>
                  <a:srgbClr val="FF23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this does not hold, nothing but an exhaustive search is guaranteed to find an optimal solution.</a:t>
            </a:r>
            <a:endParaRPr/>
          </a:p>
        </p:txBody>
      </p:sp>
      <p:pic>
        <p:nvPicPr>
          <p:cNvPr id="278" name="Google Shape;278;p28"/>
          <p:cNvPicPr preferRelativeResize="0"/>
          <p:nvPr/>
        </p:nvPicPr>
        <p:blipFill rotWithShape="1">
          <a:blip r:embed="rId3">
            <a:alphaModFix/>
          </a:blip>
          <a:srcRect b="22349" l="2218" r="2310" t="4969"/>
          <a:stretch/>
        </p:blipFill>
        <p:spPr>
          <a:xfrm>
            <a:off x="3600450" y="1371600"/>
            <a:ext cx="5114925" cy="31337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9" name="Google Shape;279;p28"/>
          <p:cNvCxnSpPr/>
          <p:nvPr/>
        </p:nvCxnSpPr>
        <p:spPr>
          <a:xfrm>
            <a:off x="4259262" y="1803400"/>
            <a:ext cx="346075" cy="18415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280" name="Google Shape;280;p28"/>
          <p:cNvCxnSpPr/>
          <p:nvPr/>
        </p:nvCxnSpPr>
        <p:spPr>
          <a:xfrm>
            <a:off x="5468937" y="2633662"/>
            <a:ext cx="346075" cy="185737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281" name="Google Shape;281;p28"/>
          <p:cNvCxnSpPr/>
          <p:nvPr/>
        </p:nvCxnSpPr>
        <p:spPr>
          <a:xfrm>
            <a:off x="6592887" y="3465512"/>
            <a:ext cx="344487" cy="18415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sp>
        <p:nvSpPr>
          <p:cNvPr id="282" name="Google Shape;282;p28"/>
          <p:cNvSpPr txBox="1"/>
          <p:nvPr/>
        </p:nvSpPr>
        <p:spPr>
          <a:xfrm>
            <a:off x="457200" y="4067175"/>
            <a:ext cx="2938462" cy="120015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imes New Roman"/>
              <a:buNone/>
            </a:pPr>
            <a:r>
              <a:rPr b="0" i="0" lang="en-US" sz="18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 inserted into open list although it is a goal state. Otherwise cheapest path to a goal may not be found.</a:t>
            </a:r>
            <a:endParaRPr/>
          </a:p>
        </p:txBody>
      </p:sp>
      <p:cxnSp>
        <p:nvCxnSpPr>
          <p:cNvPr id="283" name="Google Shape;283;p28"/>
          <p:cNvCxnSpPr/>
          <p:nvPr/>
        </p:nvCxnSpPr>
        <p:spPr>
          <a:xfrm>
            <a:off x="3395662" y="4411662"/>
            <a:ext cx="2592387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84" name="Google Shape;284;p28"/>
          <p:cNvCxnSpPr/>
          <p:nvPr/>
        </p:nvCxnSpPr>
        <p:spPr>
          <a:xfrm rot="10800000">
            <a:off x="5988050" y="3765550"/>
            <a:ext cx="0" cy="6461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sp>
        <p:nvSpPr>
          <p:cNvPr id="285" name="Google Shape;285;p28"/>
          <p:cNvSpPr/>
          <p:nvPr/>
        </p:nvSpPr>
        <p:spPr>
          <a:xfrm>
            <a:off x="3562350" y="2628900"/>
            <a:ext cx="1733550" cy="16764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6" name="Google Shape;286;p28"/>
          <p:cNvSpPr txBox="1"/>
          <p:nvPr/>
        </p:nvSpPr>
        <p:spPr>
          <a:xfrm>
            <a:off x="3857625" y="2609850"/>
            <a:ext cx="1160462" cy="338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600"/>
              <a:buFont typeface="Times New Roman"/>
              <a:buNone/>
            </a:pPr>
            <a:r>
              <a:rPr b="1" i="0" lang="en-US" sz="1600" u="none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State space</a:t>
            </a:r>
            <a:endParaRPr/>
          </a:p>
        </p:txBody>
      </p:sp>
      <p:sp>
        <p:nvSpPr>
          <p:cNvPr id="287" name="Google Shape;287;p28"/>
          <p:cNvSpPr txBox="1"/>
          <p:nvPr/>
        </p:nvSpPr>
        <p:spPr>
          <a:xfrm>
            <a:off x="4691062" y="1181100"/>
            <a:ext cx="3286125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8B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rgbClr val="2222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Progression of the search</a:t>
            </a:r>
            <a:endParaRPr/>
          </a:p>
        </p:txBody>
      </p:sp>
      <p:sp>
        <p:nvSpPr>
          <p:cNvPr id="288" name="Google Shape;288;p28"/>
          <p:cNvSpPr txBox="1"/>
          <p:nvPr/>
        </p:nvSpPr>
        <p:spPr>
          <a:xfrm>
            <a:off x="6083300" y="1587500"/>
            <a:ext cx="2374900" cy="307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Each node is labeled with </a:t>
            </a:r>
            <a:r>
              <a:rPr b="0" i="1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g(n)</a:t>
            </a:r>
            <a:endParaRPr/>
          </a:p>
        </p:txBody>
      </p:sp>
      <p:sp>
        <p:nvSpPr>
          <p:cNvPr id="289" name="Google Shape;289;p28"/>
          <p:cNvSpPr txBox="1"/>
          <p:nvPr/>
        </p:nvSpPr>
        <p:spPr>
          <a:xfrm>
            <a:off x="6630987" y="4648200"/>
            <a:ext cx="2498725" cy="4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</a:pPr>
            <a:r>
              <a:rPr b="0" i="0" lang="en-US" sz="11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 the next step,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</a:pPr>
            <a:r>
              <a:rPr b="0" i="0" lang="en-US" sz="11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goal node with </a:t>
            </a:r>
            <a:r>
              <a:rPr b="0" i="1" lang="en-US" sz="11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b="0" i="0" lang="en-US" sz="11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=10 will be selected.</a:t>
            </a:r>
            <a:endParaRPr/>
          </a:p>
        </p:txBody>
      </p:sp>
      <p:sp>
        <p:nvSpPr>
          <p:cNvPr id="290" name="Google Shape;290;p28"/>
          <p:cNvSpPr txBox="1"/>
          <p:nvPr>
            <p:ph idx="12" type="sldNum"/>
          </p:nvPr>
        </p:nvSpPr>
        <p:spPr>
          <a:xfrm>
            <a:off x="7145250" y="6356950"/>
            <a:ext cx="1905000" cy="457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9"/>
          <p:cNvSpPr txBox="1"/>
          <p:nvPr>
            <p:ph type="title"/>
          </p:nvPr>
        </p:nvSpPr>
        <p:spPr>
          <a:xfrm>
            <a:off x="685800" y="1524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Depth-First Search</a:t>
            </a:r>
            <a:endParaRPr/>
          </a:p>
        </p:txBody>
      </p:sp>
      <p:sp>
        <p:nvSpPr>
          <p:cNvPr id="296" name="Google Shape;296;p29"/>
          <p:cNvSpPr txBox="1"/>
          <p:nvPr/>
        </p:nvSpPr>
        <p:spPr>
          <a:xfrm>
            <a:off x="685800" y="990600"/>
            <a:ext cx="8458200" cy="7113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1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function</a:t>
            </a: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DEPTH-FIRST-SEARCH (</a:t>
            </a:r>
            <a:r>
              <a:rPr b="0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</a:t>
            </a: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r>
              <a:rPr b="1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returns</a:t>
            </a: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solution or failure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GENERAL-SEARCH (</a:t>
            </a:r>
            <a:r>
              <a:rPr b="0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</a:t>
            </a: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ENQUEUE-AT-FRONT)</a:t>
            </a:r>
            <a:endParaRPr/>
          </a:p>
        </p:txBody>
      </p:sp>
      <p:sp>
        <p:nvSpPr>
          <p:cNvPr id="297" name="Google Shape;297;p29"/>
          <p:cNvSpPr txBox="1"/>
          <p:nvPr/>
        </p:nvSpPr>
        <p:spPr>
          <a:xfrm>
            <a:off x="209550" y="4267200"/>
            <a:ext cx="3448200" cy="22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imes New Roman"/>
              <a:buChar char="•"/>
            </a:pPr>
            <a:r>
              <a:rPr b="0" i="0" lang="en-US" sz="20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Time Θ(b</a:t>
            </a:r>
            <a:r>
              <a:rPr b="0" baseline="30000" i="0" lang="en-US" sz="20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</a:t>
            </a:r>
            <a:r>
              <a:rPr b="0" i="0" lang="en-US" sz="20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(m is the max depth in the space)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imes New Roman"/>
              <a:buChar char="•"/>
            </a:pPr>
            <a:r>
              <a:rPr b="0" i="0" lang="en-US" sz="20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Space Θ(bm)  </a:t>
            </a:r>
            <a:r>
              <a:rPr b="0" i="0" lang="en-US" sz="2000" u="non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!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imes New Roman"/>
              <a:buChar char="•"/>
            </a:pPr>
            <a:r>
              <a:rPr b="0" i="0" lang="en-US" sz="20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 complete: m may be ∞</a:t>
            </a:r>
            <a:endParaRPr/>
          </a:p>
          <a:p>
            <a:pPr indent="-342900" lvl="1" marL="800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E.g. grid search in one direction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imes New Roman"/>
              <a:buChar char="•"/>
            </a:pPr>
            <a:r>
              <a:rPr b="0" i="0" lang="en-US" sz="20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 optimal</a:t>
            </a:r>
            <a:endParaRPr/>
          </a:p>
        </p:txBody>
      </p:sp>
      <p:pic>
        <p:nvPicPr>
          <p:cNvPr id="298" name="Google Shape;298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905000"/>
            <a:ext cx="5562600" cy="4652962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29"/>
          <p:cNvSpPr txBox="1"/>
          <p:nvPr/>
        </p:nvSpPr>
        <p:spPr>
          <a:xfrm>
            <a:off x="209550" y="1905000"/>
            <a:ext cx="3362325" cy="1938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Nodes currently on the open list are circled in red.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Alternatively can use a recursive implementation.</a:t>
            </a:r>
            <a:endParaRPr/>
          </a:p>
        </p:txBody>
      </p:sp>
      <p:sp>
        <p:nvSpPr>
          <p:cNvPr id="300" name="Google Shape;300;p29"/>
          <p:cNvSpPr txBox="1"/>
          <p:nvPr/>
        </p:nvSpPr>
        <p:spPr>
          <a:xfrm>
            <a:off x="3657600" y="6096000"/>
            <a:ext cx="838200" cy="15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1" name="Google Shape;301;p29"/>
          <p:cNvSpPr/>
          <p:nvPr/>
        </p:nvSpPr>
        <p:spPr>
          <a:xfrm>
            <a:off x="6189662" y="2343150"/>
            <a:ext cx="1360487" cy="1163637"/>
          </a:xfrm>
          <a:custGeom>
            <a:rect b="b" l="l" r="r" t="t"/>
            <a:pathLst>
              <a:path extrusionOk="0" h="1163516" w="1360511">
                <a:moveTo>
                  <a:pt x="182511" y="571555"/>
                </a:moveTo>
                <a:cubicBezTo>
                  <a:pt x="307924" y="471542"/>
                  <a:pt x="665111" y="571555"/>
                  <a:pt x="792111" y="485830"/>
                </a:cubicBezTo>
                <a:cubicBezTo>
                  <a:pt x="919111" y="400105"/>
                  <a:pt x="877836" y="128642"/>
                  <a:pt x="944511" y="57205"/>
                </a:cubicBezTo>
                <a:cubicBezTo>
                  <a:pt x="1011186" y="-14232"/>
                  <a:pt x="1125486" y="-23758"/>
                  <a:pt x="1192161" y="57205"/>
                </a:cubicBezTo>
                <a:cubicBezTo>
                  <a:pt x="1258836" y="138167"/>
                  <a:pt x="1409648" y="368355"/>
                  <a:pt x="1344561" y="542980"/>
                </a:cubicBezTo>
                <a:cubicBezTo>
                  <a:pt x="1279474" y="717605"/>
                  <a:pt x="1019123" y="1014468"/>
                  <a:pt x="801636" y="1104955"/>
                </a:cubicBezTo>
                <a:cubicBezTo>
                  <a:pt x="584149" y="1195442"/>
                  <a:pt x="144411" y="1174805"/>
                  <a:pt x="39636" y="1085905"/>
                </a:cubicBezTo>
                <a:cubicBezTo>
                  <a:pt x="-65139" y="997005"/>
                  <a:pt x="57098" y="671568"/>
                  <a:pt x="182511" y="571555"/>
                </a:cubicBezTo>
                <a:close/>
              </a:path>
            </a:pathLst>
          </a:custGeom>
          <a:noFill/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2" name="Google Shape;302;p29"/>
          <p:cNvSpPr/>
          <p:nvPr/>
        </p:nvSpPr>
        <p:spPr>
          <a:xfrm>
            <a:off x="3819525" y="1887537"/>
            <a:ext cx="390525" cy="428625"/>
          </a:xfrm>
          <a:custGeom>
            <a:rect b="b" l="l" r="r" t="t"/>
            <a:pathLst>
              <a:path extrusionOk="0" h="429899" w="390276">
                <a:moveTo>
                  <a:pt x="142176" y="427594"/>
                </a:moveTo>
                <a:cubicBezTo>
                  <a:pt x="92964" y="416482"/>
                  <a:pt x="24701" y="357744"/>
                  <a:pt x="8826" y="294244"/>
                </a:cubicBezTo>
                <a:cubicBezTo>
                  <a:pt x="-7049" y="230744"/>
                  <a:pt x="-5462" y="94219"/>
                  <a:pt x="46926" y="46594"/>
                </a:cubicBezTo>
                <a:cubicBezTo>
                  <a:pt x="99313" y="-1031"/>
                  <a:pt x="266001" y="-8968"/>
                  <a:pt x="323151" y="8494"/>
                </a:cubicBezTo>
                <a:cubicBezTo>
                  <a:pt x="380301" y="25956"/>
                  <a:pt x="393001" y="92631"/>
                  <a:pt x="389826" y="151369"/>
                </a:cubicBezTo>
                <a:cubicBezTo>
                  <a:pt x="386651" y="210106"/>
                  <a:pt x="346963" y="313294"/>
                  <a:pt x="304101" y="360919"/>
                </a:cubicBezTo>
                <a:cubicBezTo>
                  <a:pt x="261239" y="408544"/>
                  <a:pt x="191388" y="438706"/>
                  <a:pt x="142176" y="427594"/>
                </a:cubicBezTo>
                <a:close/>
              </a:path>
            </a:pathLst>
          </a:custGeom>
          <a:noFill/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3" name="Google Shape;303;p29"/>
          <p:cNvSpPr/>
          <p:nvPr/>
        </p:nvSpPr>
        <p:spPr>
          <a:xfrm>
            <a:off x="4772025" y="2368550"/>
            <a:ext cx="1046162" cy="433387"/>
          </a:xfrm>
          <a:custGeom>
            <a:rect b="b" l="l" r="r" t="t"/>
            <a:pathLst>
              <a:path extrusionOk="0" h="433701" w="1045935">
                <a:moveTo>
                  <a:pt x="743245" y="413113"/>
                </a:moveTo>
                <a:cubicBezTo>
                  <a:pt x="598783" y="408351"/>
                  <a:pt x="228895" y="435338"/>
                  <a:pt x="114595" y="375013"/>
                </a:cubicBezTo>
                <a:cubicBezTo>
                  <a:pt x="295" y="314688"/>
                  <a:pt x="-45743" y="113075"/>
                  <a:pt x="57445" y="51163"/>
                </a:cubicBezTo>
                <a:cubicBezTo>
                  <a:pt x="160632" y="-10750"/>
                  <a:pt x="571795" y="-1225"/>
                  <a:pt x="733720" y="3538"/>
                </a:cubicBezTo>
                <a:cubicBezTo>
                  <a:pt x="895645" y="8300"/>
                  <a:pt x="987720" y="13063"/>
                  <a:pt x="1028995" y="79738"/>
                </a:cubicBezTo>
                <a:cubicBezTo>
                  <a:pt x="1070270" y="146413"/>
                  <a:pt x="1028995" y="344850"/>
                  <a:pt x="981370" y="403588"/>
                </a:cubicBezTo>
                <a:cubicBezTo>
                  <a:pt x="933745" y="462326"/>
                  <a:pt x="887707" y="417875"/>
                  <a:pt x="743245" y="413113"/>
                </a:cubicBezTo>
                <a:close/>
              </a:path>
            </a:pathLst>
          </a:custGeom>
          <a:noFill/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4" name="Google Shape;304;p29"/>
          <p:cNvSpPr/>
          <p:nvPr/>
        </p:nvSpPr>
        <p:spPr>
          <a:xfrm>
            <a:off x="7548562" y="2252662"/>
            <a:ext cx="1431925" cy="1733550"/>
          </a:xfrm>
          <a:custGeom>
            <a:rect b="b" l="l" r="r" t="t"/>
            <a:pathLst>
              <a:path extrusionOk="0" h="1734231" w="1432445">
                <a:moveTo>
                  <a:pt x="1157775" y="100463"/>
                </a:moveTo>
                <a:cubicBezTo>
                  <a:pt x="1006963" y="281438"/>
                  <a:pt x="691050" y="1121226"/>
                  <a:pt x="519600" y="1329188"/>
                </a:cubicBezTo>
                <a:cubicBezTo>
                  <a:pt x="348150" y="1537151"/>
                  <a:pt x="206863" y="1300613"/>
                  <a:pt x="129075" y="1348238"/>
                </a:cubicBezTo>
                <a:cubicBezTo>
                  <a:pt x="51287" y="1395863"/>
                  <a:pt x="-70950" y="1568901"/>
                  <a:pt x="52875" y="1614938"/>
                </a:cubicBezTo>
                <a:cubicBezTo>
                  <a:pt x="176700" y="1660975"/>
                  <a:pt x="643425" y="1853063"/>
                  <a:pt x="872025" y="1624463"/>
                </a:cubicBezTo>
                <a:cubicBezTo>
                  <a:pt x="1100625" y="1395863"/>
                  <a:pt x="1378437" y="494163"/>
                  <a:pt x="1424475" y="243338"/>
                </a:cubicBezTo>
                <a:cubicBezTo>
                  <a:pt x="1470513" y="-7487"/>
                  <a:pt x="1308587" y="-80512"/>
                  <a:pt x="1157775" y="100463"/>
                </a:cubicBezTo>
                <a:close/>
              </a:path>
            </a:pathLst>
          </a:custGeom>
          <a:noFill/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5" name="Google Shape;305;p29"/>
          <p:cNvSpPr/>
          <p:nvPr/>
        </p:nvSpPr>
        <p:spPr>
          <a:xfrm>
            <a:off x="3622675" y="4492625"/>
            <a:ext cx="1068387" cy="1595437"/>
          </a:xfrm>
          <a:custGeom>
            <a:rect b="b" l="l" r="r" t="t"/>
            <a:pathLst>
              <a:path extrusionOk="0" h="1595726" w="1068163">
                <a:moveTo>
                  <a:pt x="1006143" y="146126"/>
                </a:moveTo>
                <a:cubicBezTo>
                  <a:pt x="944231" y="-77711"/>
                  <a:pt x="641018" y="-17387"/>
                  <a:pt x="596568" y="146126"/>
                </a:cubicBezTo>
                <a:cubicBezTo>
                  <a:pt x="552118" y="309639"/>
                  <a:pt x="814055" y="944639"/>
                  <a:pt x="739443" y="1127201"/>
                </a:cubicBezTo>
                <a:cubicBezTo>
                  <a:pt x="664831" y="1309763"/>
                  <a:pt x="261605" y="1200226"/>
                  <a:pt x="148893" y="1241501"/>
                </a:cubicBezTo>
                <a:cubicBezTo>
                  <a:pt x="36181" y="1282776"/>
                  <a:pt x="75868" y="1331989"/>
                  <a:pt x="63168" y="1374851"/>
                </a:cubicBezTo>
                <a:cubicBezTo>
                  <a:pt x="50468" y="1417714"/>
                  <a:pt x="-78120" y="1479626"/>
                  <a:pt x="72693" y="1498676"/>
                </a:cubicBezTo>
                <a:cubicBezTo>
                  <a:pt x="223505" y="1517726"/>
                  <a:pt x="814055" y="1712989"/>
                  <a:pt x="968043" y="1489151"/>
                </a:cubicBezTo>
                <a:cubicBezTo>
                  <a:pt x="1122031" y="1265314"/>
                  <a:pt x="1068055" y="369963"/>
                  <a:pt x="1006143" y="146126"/>
                </a:cubicBezTo>
                <a:close/>
              </a:path>
            </a:pathLst>
          </a:custGeom>
          <a:noFill/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6" name="Google Shape;306;p29"/>
          <p:cNvSpPr/>
          <p:nvPr/>
        </p:nvSpPr>
        <p:spPr>
          <a:xfrm>
            <a:off x="5019675" y="5089525"/>
            <a:ext cx="935037" cy="422275"/>
          </a:xfrm>
          <a:custGeom>
            <a:rect b="b" l="l" r="r" t="t"/>
            <a:pathLst>
              <a:path extrusionOk="0" h="422381" w="935726">
                <a:moveTo>
                  <a:pt x="143030" y="35325"/>
                </a:moveTo>
                <a:cubicBezTo>
                  <a:pt x="277968" y="-4363"/>
                  <a:pt x="687543" y="-18650"/>
                  <a:pt x="809780" y="35325"/>
                </a:cubicBezTo>
                <a:cubicBezTo>
                  <a:pt x="932017" y="89300"/>
                  <a:pt x="985993" y="295675"/>
                  <a:pt x="876455" y="359175"/>
                </a:cubicBezTo>
                <a:cubicBezTo>
                  <a:pt x="766917" y="422675"/>
                  <a:pt x="298605" y="430612"/>
                  <a:pt x="152555" y="416325"/>
                </a:cubicBezTo>
                <a:cubicBezTo>
                  <a:pt x="6505" y="402038"/>
                  <a:pt x="-1432" y="336950"/>
                  <a:pt x="155" y="273450"/>
                </a:cubicBezTo>
                <a:cubicBezTo>
                  <a:pt x="1742" y="209950"/>
                  <a:pt x="8092" y="75013"/>
                  <a:pt x="143030" y="35325"/>
                </a:cubicBezTo>
                <a:close/>
              </a:path>
            </a:pathLst>
          </a:custGeom>
          <a:noFill/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7" name="Google Shape;307;p29"/>
          <p:cNvSpPr/>
          <p:nvPr/>
        </p:nvSpPr>
        <p:spPr>
          <a:xfrm>
            <a:off x="6221412" y="5049837"/>
            <a:ext cx="1200150" cy="1000125"/>
          </a:xfrm>
          <a:custGeom>
            <a:rect b="b" l="l" r="r" t="t"/>
            <a:pathLst>
              <a:path extrusionOk="0" h="1000414" w="1199791">
                <a:moveTo>
                  <a:pt x="998912" y="27415"/>
                </a:moveTo>
                <a:cubicBezTo>
                  <a:pt x="917949" y="95678"/>
                  <a:pt x="857624" y="475090"/>
                  <a:pt x="713162" y="579865"/>
                </a:cubicBezTo>
                <a:cubicBezTo>
                  <a:pt x="568699" y="684640"/>
                  <a:pt x="240087" y="597328"/>
                  <a:pt x="132137" y="656065"/>
                </a:cubicBezTo>
                <a:cubicBezTo>
                  <a:pt x="24187" y="714802"/>
                  <a:pt x="-66301" y="886253"/>
                  <a:pt x="65462" y="932290"/>
                </a:cubicBezTo>
                <a:cubicBezTo>
                  <a:pt x="197224" y="978328"/>
                  <a:pt x="733800" y="1059290"/>
                  <a:pt x="922712" y="932290"/>
                </a:cubicBezTo>
                <a:cubicBezTo>
                  <a:pt x="1111624" y="805290"/>
                  <a:pt x="1186237" y="317927"/>
                  <a:pt x="1198937" y="170290"/>
                </a:cubicBezTo>
                <a:cubicBezTo>
                  <a:pt x="1211637" y="22653"/>
                  <a:pt x="1079875" y="-40848"/>
                  <a:pt x="998912" y="27415"/>
                </a:cubicBezTo>
                <a:close/>
              </a:path>
            </a:pathLst>
          </a:custGeom>
          <a:noFill/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8" name="Google Shape;308;p29"/>
          <p:cNvSpPr/>
          <p:nvPr/>
        </p:nvSpPr>
        <p:spPr>
          <a:xfrm>
            <a:off x="8080375" y="5621337"/>
            <a:ext cx="860425" cy="447675"/>
          </a:xfrm>
          <a:custGeom>
            <a:rect b="b" l="l" r="r" t="t"/>
            <a:pathLst>
              <a:path extrusionOk="0" h="447314" w="859455">
                <a:moveTo>
                  <a:pt x="110935" y="55208"/>
                </a:moveTo>
                <a:cubicBezTo>
                  <a:pt x="231585" y="-5117"/>
                  <a:pt x="679260" y="-22579"/>
                  <a:pt x="787210" y="36158"/>
                </a:cubicBezTo>
                <a:cubicBezTo>
                  <a:pt x="895160" y="94895"/>
                  <a:pt x="879285" y="347308"/>
                  <a:pt x="758635" y="407633"/>
                </a:cubicBezTo>
                <a:cubicBezTo>
                  <a:pt x="637985" y="467958"/>
                  <a:pt x="168085" y="455258"/>
                  <a:pt x="63310" y="398108"/>
                </a:cubicBezTo>
                <a:cubicBezTo>
                  <a:pt x="-41465" y="340958"/>
                  <a:pt x="-9715" y="115533"/>
                  <a:pt x="110935" y="55208"/>
                </a:cubicBezTo>
                <a:close/>
              </a:path>
            </a:pathLst>
          </a:custGeom>
          <a:noFill/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9" name="Google Shape;309;p29"/>
          <p:cNvSpPr txBox="1"/>
          <p:nvPr>
            <p:ph idx="12" type="sldNum"/>
          </p:nvPr>
        </p:nvSpPr>
        <p:spPr>
          <a:xfrm>
            <a:off x="7145250" y="6356950"/>
            <a:ext cx="1905000" cy="457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0"/>
          <p:cNvSpPr txBox="1"/>
          <p:nvPr>
            <p:ph type="title"/>
          </p:nvPr>
        </p:nvSpPr>
        <p:spPr>
          <a:xfrm>
            <a:off x="609600" y="171450"/>
            <a:ext cx="7772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Depth-Limited Search</a:t>
            </a:r>
            <a:endParaRPr/>
          </a:p>
        </p:txBody>
      </p:sp>
      <p:sp>
        <p:nvSpPr>
          <p:cNvPr id="315" name="Google Shape;315;p30"/>
          <p:cNvSpPr txBox="1"/>
          <p:nvPr/>
        </p:nvSpPr>
        <p:spPr>
          <a:xfrm>
            <a:off x="914400" y="885825"/>
            <a:ext cx="7924800" cy="57546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03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Times New Roman"/>
              <a:buChar char="-"/>
            </a:pPr>
            <a:r>
              <a:rPr b="0" i="0" lang="en-US" sz="32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Like depth-first search, except: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Times New Roman"/>
              <a:buChar char="-"/>
            </a:pPr>
            <a:r>
              <a:rPr b="0" i="0" lang="en-US" sz="3200" u="none" cap="none" strike="noStrik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Depth limit in the algorithm, or 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Times New Roman"/>
              <a:buChar char="-"/>
            </a:pPr>
            <a:r>
              <a:rPr b="0" i="0" lang="en-US" sz="3200" u="none" cap="none" strike="noStrik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Operators that incorporate a depth limit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t/>
            </a:r>
            <a:endParaRPr b="0" i="0" sz="3200" u="none">
              <a:solidFill>
                <a:schemeClr val="accen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Times New Roman"/>
              <a:buNone/>
            </a:pPr>
            <a:r>
              <a:rPr b="0" i="0" lang="en-US" sz="32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 = depth limit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Times New Roman"/>
              <a:buNone/>
            </a:pPr>
            <a:r>
              <a:rPr b="0" i="0" lang="en-US" sz="32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Complete if L ≥ d  </a:t>
            </a:r>
            <a:r>
              <a:rPr b="0" i="0" lang="en-US" sz="24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(d is the depth of the shallowest goal)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Times New Roman"/>
              <a:buNone/>
            </a:pPr>
            <a:r>
              <a:rPr b="0" i="0" lang="en-US" sz="32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 optimal  </a:t>
            </a:r>
            <a:r>
              <a:rPr b="0" i="0" lang="en-US" sz="24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(even if one continues the search after the first solution has been found, because an optimal solution may not be within the depth limit L)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Times New Roman"/>
              <a:buNone/>
            </a:pPr>
            <a:r>
              <a:rPr b="0" i="0" lang="en-US" sz="32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Θ(b</a:t>
            </a:r>
            <a:r>
              <a:rPr b="0" baseline="30000" i="0" lang="en-US" sz="32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</a:t>
            </a:r>
            <a:r>
              <a:rPr b="0" i="0" lang="en-US" sz="32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time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Times New Roman"/>
              <a:buNone/>
            </a:pPr>
            <a:r>
              <a:rPr b="0" i="0" lang="en-US" sz="32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Θ(bL) space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t/>
            </a:r>
            <a:endParaRPr/>
          </a:p>
        </p:txBody>
      </p:sp>
      <p:sp>
        <p:nvSpPr>
          <p:cNvPr id="316" name="Google Shape;316;p30"/>
          <p:cNvSpPr txBox="1"/>
          <p:nvPr>
            <p:ph idx="12" type="sldNum"/>
          </p:nvPr>
        </p:nvSpPr>
        <p:spPr>
          <a:xfrm>
            <a:off x="7145250" y="6356950"/>
            <a:ext cx="1905000" cy="457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1"/>
          <p:cNvSpPr txBox="1"/>
          <p:nvPr>
            <p:ph type="title"/>
          </p:nvPr>
        </p:nvSpPr>
        <p:spPr>
          <a:xfrm>
            <a:off x="685800" y="152400"/>
            <a:ext cx="77724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Diameter of a Search Space</a:t>
            </a:r>
            <a:endParaRPr/>
          </a:p>
        </p:txBody>
      </p:sp>
      <p:sp>
        <p:nvSpPr>
          <p:cNvPr id="323" name="Google Shape;323;p31"/>
          <p:cNvSpPr txBox="1"/>
          <p:nvPr/>
        </p:nvSpPr>
        <p:spPr>
          <a:xfrm>
            <a:off x="524250" y="5866925"/>
            <a:ext cx="7617600" cy="9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20 nodes, so a path can be no longer than 19 steps.</a:t>
            </a:r>
            <a:endParaRPr sz="18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But in this graph, any city can be reached in at most 9 steps.</a:t>
            </a:r>
            <a:endParaRPr sz="18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So the diameter of the search space is 9; this is an upper bound on L.</a:t>
            </a:r>
            <a:endParaRPr sz="1800"/>
          </a:p>
        </p:txBody>
      </p:sp>
      <p:sp>
        <p:nvSpPr>
          <p:cNvPr id="324" name="Google Shape;324;p31"/>
          <p:cNvSpPr txBox="1"/>
          <p:nvPr>
            <p:ph idx="12" type="sldNum"/>
          </p:nvPr>
        </p:nvSpPr>
        <p:spPr>
          <a:xfrm>
            <a:off x="7145250" y="6356950"/>
            <a:ext cx="1905000" cy="457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25" name="Google Shape;32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300" y="1166750"/>
            <a:ext cx="7958890" cy="4800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/>
          <p:nvPr>
            <p:ph type="title"/>
          </p:nvPr>
        </p:nvSpPr>
        <p:spPr>
          <a:xfrm>
            <a:off x="685800" y="161925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Search</a:t>
            </a:r>
            <a:endParaRPr/>
          </a:p>
        </p:txBody>
      </p:sp>
      <p:sp>
        <p:nvSpPr>
          <p:cNvPr id="97" name="Google Shape;97;p14"/>
          <p:cNvSpPr txBox="1"/>
          <p:nvPr/>
        </p:nvSpPr>
        <p:spPr>
          <a:xfrm>
            <a:off x="381000" y="952500"/>
            <a:ext cx="8570912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Goal-based agent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some applications we are interested in finding a goal node, in other applications we are interested in finding a path to a goal</a:t>
            </a:r>
            <a:endParaRPr/>
          </a:p>
        </p:txBody>
      </p:sp>
      <p:pic>
        <p:nvPicPr>
          <p:cNvPr id="98" name="Google Shape;98;p14"/>
          <p:cNvPicPr preferRelativeResize="0"/>
          <p:nvPr/>
        </p:nvPicPr>
        <p:blipFill rotWithShape="1">
          <a:blip r:embed="rId3">
            <a:alphaModFix/>
          </a:blip>
          <a:srcRect b="11386" l="2525" r="6245" t="4058"/>
          <a:stretch/>
        </p:blipFill>
        <p:spPr>
          <a:xfrm>
            <a:off x="2636837" y="2190750"/>
            <a:ext cx="6315075" cy="385762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4"/>
          <p:cNvSpPr txBox="1"/>
          <p:nvPr/>
        </p:nvSpPr>
        <p:spPr>
          <a:xfrm>
            <a:off x="239712" y="3548062"/>
            <a:ext cx="2570162" cy="946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map  vs.  Map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physical	          deliberative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search	             search</a:t>
            </a:r>
            <a:endParaRPr/>
          </a:p>
        </p:txBody>
      </p:sp>
      <p:sp>
        <p:nvSpPr>
          <p:cNvPr id="100" name="Google Shape;100;p14"/>
          <p:cNvSpPr txBox="1"/>
          <p:nvPr>
            <p:ph idx="12" type="sldNum"/>
          </p:nvPr>
        </p:nvSpPr>
        <p:spPr>
          <a:xfrm>
            <a:off x="7145250" y="6356950"/>
            <a:ext cx="1905000" cy="457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0" name="Google Shape;330;p32"/>
          <p:cNvGrpSpPr/>
          <p:nvPr/>
        </p:nvGrpSpPr>
        <p:grpSpPr>
          <a:xfrm>
            <a:off x="561975" y="628650"/>
            <a:ext cx="7496175" cy="2322512"/>
            <a:chOff x="638175" y="914400"/>
            <a:chExt cx="6572250" cy="2009775"/>
          </a:xfrm>
        </p:grpSpPr>
        <p:pic>
          <p:nvPicPr>
            <p:cNvPr id="331" name="Google Shape;331;p32"/>
            <p:cNvPicPr preferRelativeResize="0"/>
            <p:nvPr/>
          </p:nvPicPr>
          <p:blipFill rotWithShape="1">
            <a:blip r:embed="rId3">
              <a:alphaModFix/>
            </a:blip>
            <a:srcRect b="31350" l="3872" r="19800" t="8238"/>
            <a:stretch/>
          </p:blipFill>
          <p:spPr>
            <a:xfrm>
              <a:off x="638175" y="1247775"/>
              <a:ext cx="6572250" cy="167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2" name="Google Shape;332;p32"/>
            <p:cNvSpPr txBox="1"/>
            <p:nvPr/>
          </p:nvSpPr>
          <p:spPr>
            <a:xfrm>
              <a:off x="1981200" y="914400"/>
              <a:ext cx="3962400" cy="152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333" name="Google Shape;333;p32"/>
          <p:cNvGrpSpPr/>
          <p:nvPr/>
        </p:nvGrpSpPr>
        <p:grpSpPr>
          <a:xfrm>
            <a:off x="2043112" y="3009900"/>
            <a:ext cx="4962525" cy="3810000"/>
            <a:chOff x="1371600" y="1600200"/>
            <a:chExt cx="6353175" cy="4876800"/>
          </a:xfrm>
        </p:grpSpPr>
        <p:grpSp>
          <p:nvGrpSpPr>
            <p:cNvPr id="334" name="Google Shape;334;p32"/>
            <p:cNvGrpSpPr/>
            <p:nvPr/>
          </p:nvGrpSpPr>
          <p:grpSpPr>
            <a:xfrm>
              <a:off x="1371600" y="1600200"/>
              <a:ext cx="6353175" cy="4679950"/>
              <a:chOff x="1371600" y="1600200"/>
              <a:chExt cx="6353175" cy="4679950"/>
            </a:xfrm>
          </p:grpSpPr>
          <p:pic>
            <p:nvPicPr>
              <p:cNvPr id="335" name="Google Shape;335;p32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1371600" y="1600200"/>
                <a:ext cx="6353175" cy="4679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36" name="Google Shape;336;p32"/>
              <p:cNvSpPr txBox="1"/>
              <p:nvPr/>
            </p:nvSpPr>
            <p:spPr>
              <a:xfrm>
                <a:off x="1676400" y="5867400"/>
                <a:ext cx="914400" cy="3048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337" name="Google Shape;337;p32"/>
            <p:cNvSpPr txBox="1"/>
            <p:nvPr/>
          </p:nvSpPr>
          <p:spPr>
            <a:xfrm>
              <a:off x="1447800" y="6248400"/>
              <a:ext cx="2743200" cy="228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338" name="Google Shape;338;p32"/>
          <p:cNvSpPr txBox="1"/>
          <p:nvPr>
            <p:ph type="title"/>
          </p:nvPr>
        </p:nvSpPr>
        <p:spPr>
          <a:xfrm>
            <a:off x="685800" y="152400"/>
            <a:ext cx="77724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Iterative Deepening Search</a:t>
            </a:r>
            <a:endParaRPr/>
          </a:p>
        </p:txBody>
      </p:sp>
      <p:sp>
        <p:nvSpPr>
          <p:cNvPr id="339" name="Google Shape;339;p32"/>
          <p:cNvSpPr txBox="1"/>
          <p:nvPr>
            <p:ph idx="12" type="sldNum"/>
          </p:nvPr>
        </p:nvSpPr>
        <p:spPr>
          <a:xfrm>
            <a:off x="7145250" y="6356950"/>
            <a:ext cx="1905000" cy="457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3"/>
          <p:cNvSpPr txBox="1"/>
          <p:nvPr>
            <p:ph type="title"/>
          </p:nvPr>
        </p:nvSpPr>
        <p:spPr>
          <a:xfrm>
            <a:off x="685800" y="152400"/>
            <a:ext cx="77724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Iterative Deepening Search</a:t>
            </a:r>
            <a:endParaRPr/>
          </a:p>
        </p:txBody>
      </p:sp>
      <p:sp>
        <p:nvSpPr>
          <p:cNvPr id="345" name="Google Shape;345;p33"/>
          <p:cNvSpPr txBox="1"/>
          <p:nvPr/>
        </p:nvSpPr>
        <p:spPr>
          <a:xfrm>
            <a:off x="419100" y="1162050"/>
            <a:ext cx="8305800" cy="52625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Complete, optimal, </a:t>
            </a:r>
            <a:r>
              <a:rPr b="0" i="0" lang="en-US" sz="2400" u="non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Θ(bd) space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1" i="0" sz="2400" u="none">
              <a:solidFill>
                <a:schemeClr val="accen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1" i="0" sz="2400" u="none">
              <a:solidFill>
                <a:schemeClr val="accen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1" i="0" sz="2400" u="none">
              <a:solidFill>
                <a:schemeClr val="accen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about run time?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1" i="0" sz="2400" u="none">
              <a:solidFill>
                <a:schemeClr val="accen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Breadth first search</a:t>
            </a:r>
            <a:r>
              <a:rPr b="0" i="0" lang="en-US" sz="24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+ b + b</a:t>
            </a:r>
            <a:r>
              <a:rPr b="0" baseline="30000" i="0" lang="en-US" sz="24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i="0" lang="en-US" sz="24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… + b</a:t>
            </a:r>
            <a:r>
              <a:rPr b="0" baseline="30000" i="0" lang="en-US" sz="24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d-1</a:t>
            </a:r>
            <a:r>
              <a:rPr b="0" i="0" lang="en-US" sz="24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b</a:t>
            </a:r>
            <a:r>
              <a:rPr b="0" baseline="30000" i="0" lang="en-US" sz="24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E.g. b=10, d=5:  1+10+100+1,000+10,000+100,000 = 111,111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1" i="0" sz="2400" u="none">
              <a:solidFill>
                <a:schemeClr val="accen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Iterative deepening search</a:t>
            </a:r>
            <a:r>
              <a:rPr b="0" i="0" lang="en-US" sz="24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(d+1)*1 + (d)*b + (d-1)*b</a:t>
            </a:r>
            <a:r>
              <a:rPr b="0" baseline="30000" i="0" lang="en-US" sz="24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i="0" lang="en-US" sz="24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… + 2b</a:t>
            </a:r>
            <a:r>
              <a:rPr b="0" baseline="30000" i="0" lang="en-US" sz="24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d-1</a:t>
            </a:r>
            <a:r>
              <a:rPr b="0" i="0" lang="en-US" sz="24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+ 1b</a:t>
            </a:r>
            <a:r>
              <a:rPr b="0" baseline="30000" i="0" lang="en-US" sz="24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E.g. 6+50+400+3000+20,000+100,000 = 123,456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Run time is asymptotically optimal: Θ(b</a:t>
            </a:r>
            <a:r>
              <a:rPr b="0" baseline="30000" i="0" lang="en-US" sz="24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r>
              <a:rPr b="0" i="0" lang="en-US" sz="24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).  We prove this next…</a:t>
            </a:r>
            <a:endParaRPr/>
          </a:p>
        </p:txBody>
      </p:sp>
      <p:sp>
        <p:nvSpPr>
          <p:cNvPr id="346" name="Google Shape;346;p33"/>
          <p:cNvSpPr txBox="1"/>
          <p:nvPr>
            <p:ph idx="12" type="sldNum"/>
          </p:nvPr>
        </p:nvSpPr>
        <p:spPr>
          <a:xfrm>
            <a:off x="7145250" y="6356950"/>
            <a:ext cx="1905000" cy="457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Google Shape;351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76200"/>
            <a:ext cx="6837362" cy="6543675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34"/>
          <p:cNvSpPr/>
          <p:nvPr/>
        </p:nvSpPr>
        <p:spPr>
          <a:xfrm>
            <a:off x="2314575" y="6105525"/>
            <a:ext cx="895350" cy="28575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3" name="Google Shape;353;p34"/>
          <p:cNvSpPr txBox="1"/>
          <p:nvPr>
            <p:ph idx="12" type="sldNum"/>
          </p:nvPr>
        </p:nvSpPr>
        <p:spPr>
          <a:xfrm>
            <a:off x="7145250" y="6356950"/>
            <a:ext cx="1905000" cy="457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5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Question</a:t>
            </a:r>
            <a:endParaRPr/>
          </a:p>
        </p:txBody>
      </p:sp>
      <p:sp>
        <p:nvSpPr>
          <p:cNvPr id="359" name="Google Shape;359;p35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iterative deepening preferred when branching factor is small or large?</a:t>
            </a:r>
            <a:endParaRPr/>
          </a:p>
        </p:txBody>
      </p:sp>
      <p:sp>
        <p:nvSpPr>
          <p:cNvPr id="360" name="Google Shape;360;p35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5" name="Google Shape;365;p36"/>
          <p:cNvGrpSpPr/>
          <p:nvPr/>
        </p:nvGrpSpPr>
        <p:grpSpPr>
          <a:xfrm>
            <a:off x="914400" y="590550"/>
            <a:ext cx="5772150" cy="4983162"/>
            <a:chOff x="609600" y="685800"/>
            <a:chExt cx="7010400" cy="6051550"/>
          </a:xfrm>
        </p:grpSpPr>
        <p:pic>
          <p:nvPicPr>
            <p:cNvPr id="366" name="Google Shape;366;p3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09600" y="685800"/>
              <a:ext cx="7010400" cy="60515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7" name="Google Shape;367;p36"/>
            <p:cNvSpPr txBox="1"/>
            <p:nvPr/>
          </p:nvSpPr>
          <p:spPr>
            <a:xfrm>
              <a:off x="762000" y="6172200"/>
              <a:ext cx="762000" cy="457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368" name="Google Shape;368;p36"/>
          <p:cNvSpPr txBox="1"/>
          <p:nvPr/>
        </p:nvSpPr>
        <p:spPr>
          <a:xfrm>
            <a:off x="4572000" y="1371600"/>
            <a:ext cx="3640137" cy="2308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branching factor is </a:t>
            </a:r>
            <a:r>
              <a:rPr b="0" i="1" lang="en-US" sz="2400" u="non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large</a:t>
            </a:r>
            <a:r>
              <a:rPr b="0" i="0" lang="en-US" sz="2400" u="non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most of the work is done at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deepest level of search,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 iterative deepening does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 cost much relatively to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breadth-first search.</a:t>
            </a:r>
            <a:endParaRPr/>
          </a:p>
        </p:txBody>
      </p:sp>
      <p:sp>
        <p:nvSpPr>
          <p:cNvPr id="369" name="Google Shape;369;p36"/>
          <p:cNvSpPr txBox="1"/>
          <p:nvPr/>
        </p:nvSpPr>
        <p:spPr>
          <a:xfrm>
            <a:off x="328612" y="5287962"/>
            <a:ext cx="8486775" cy="1570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Conclusion:</a:t>
            </a:r>
            <a:endParaRPr/>
          </a:p>
          <a:p>
            <a:pPr indent="-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24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Iterative deepening is preferred when search space is large and depth of (optimal) solution is unknown</a:t>
            </a:r>
            <a:endParaRPr/>
          </a:p>
          <a:p>
            <a:pPr indent="-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24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 preferred if branching factor is tiny (near 1)</a:t>
            </a:r>
            <a:endParaRPr/>
          </a:p>
        </p:txBody>
      </p:sp>
      <p:sp>
        <p:nvSpPr>
          <p:cNvPr id="370" name="Google Shape;370;p36"/>
          <p:cNvSpPr txBox="1"/>
          <p:nvPr/>
        </p:nvSpPr>
        <p:spPr>
          <a:xfrm>
            <a:off x="685800" y="76200"/>
            <a:ext cx="77724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b="0" i="0" lang="en-US" sz="4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Iterative Deepening Search…</a:t>
            </a:r>
            <a:endParaRPr/>
          </a:p>
        </p:txBody>
      </p:sp>
      <p:sp>
        <p:nvSpPr>
          <p:cNvPr id="371" name="Google Shape;371;p36"/>
          <p:cNvSpPr/>
          <p:nvPr/>
        </p:nvSpPr>
        <p:spPr>
          <a:xfrm>
            <a:off x="1905000" y="2382837"/>
            <a:ext cx="409575" cy="731837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2" name="Google Shape;372;p36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7"/>
          <p:cNvSpPr txBox="1"/>
          <p:nvPr>
            <p:ph type="title"/>
          </p:nvPr>
        </p:nvSpPr>
        <p:spPr>
          <a:xfrm>
            <a:off x="685800" y="152400"/>
            <a:ext cx="7772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Bi-Directional Search</a:t>
            </a:r>
            <a:endParaRPr/>
          </a:p>
        </p:txBody>
      </p:sp>
      <p:sp>
        <p:nvSpPr>
          <p:cNvPr id="378" name="Google Shape;378;p37"/>
          <p:cNvSpPr txBox="1"/>
          <p:nvPr/>
        </p:nvSpPr>
        <p:spPr>
          <a:xfrm>
            <a:off x="1828800" y="5410200"/>
            <a:ext cx="2522537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3600"/>
              <a:buFont typeface="Times New Roman"/>
              <a:buNone/>
            </a:pPr>
            <a:r>
              <a:rPr b="0" i="0" lang="en-US" sz="3600" u="non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Time Θ(b</a:t>
            </a:r>
            <a:r>
              <a:rPr b="0" baseline="30000" i="0" lang="en-US" sz="3600" u="non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d/2</a:t>
            </a:r>
            <a:r>
              <a:rPr b="0" i="0" lang="en-US" sz="3600" u="non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/>
          </a:p>
        </p:txBody>
      </p:sp>
      <p:grpSp>
        <p:nvGrpSpPr>
          <p:cNvPr id="379" name="Google Shape;379;p37"/>
          <p:cNvGrpSpPr/>
          <p:nvPr/>
        </p:nvGrpSpPr>
        <p:grpSpPr>
          <a:xfrm>
            <a:off x="609600" y="1333500"/>
            <a:ext cx="8010525" cy="3448050"/>
            <a:chOff x="609600" y="1333500"/>
            <a:chExt cx="8010525" cy="3448050"/>
          </a:xfrm>
        </p:grpSpPr>
        <p:pic>
          <p:nvPicPr>
            <p:cNvPr id="380" name="Google Shape;380;p37"/>
            <p:cNvPicPr preferRelativeResize="0"/>
            <p:nvPr/>
          </p:nvPicPr>
          <p:blipFill rotWithShape="1">
            <a:blip r:embed="rId3">
              <a:alphaModFix/>
            </a:blip>
            <a:srcRect b="5561" l="5982" r="4164" t="4945"/>
            <a:stretch/>
          </p:blipFill>
          <p:spPr>
            <a:xfrm>
              <a:off x="609600" y="1333500"/>
              <a:ext cx="8010525" cy="34480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1" name="Google Shape;381;p37"/>
            <p:cNvSpPr txBox="1"/>
            <p:nvPr/>
          </p:nvSpPr>
          <p:spPr>
            <a:xfrm>
              <a:off x="609600" y="4191000"/>
              <a:ext cx="1143000" cy="304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382" name="Google Shape;382;p37"/>
          <p:cNvSpPr txBox="1"/>
          <p:nvPr>
            <p:ph idx="12" type="sldNum"/>
          </p:nvPr>
        </p:nvSpPr>
        <p:spPr>
          <a:xfrm>
            <a:off x="7145250" y="6356950"/>
            <a:ext cx="1905000" cy="457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8"/>
          <p:cNvSpPr txBox="1"/>
          <p:nvPr>
            <p:ph type="title"/>
          </p:nvPr>
        </p:nvSpPr>
        <p:spPr>
          <a:xfrm>
            <a:off x="685800" y="228600"/>
            <a:ext cx="77724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Bi-Directional Search …</a:t>
            </a:r>
            <a:endParaRPr/>
          </a:p>
        </p:txBody>
      </p:sp>
      <p:sp>
        <p:nvSpPr>
          <p:cNvPr id="388" name="Google Shape;388;p38"/>
          <p:cNvSpPr txBox="1"/>
          <p:nvPr/>
        </p:nvSpPr>
        <p:spPr>
          <a:xfrm>
            <a:off x="228600" y="1066800"/>
            <a:ext cx="8658225" cy="50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2323"/>
              </a:buClr>
              <a:buSzPts val="2000"/>
              <a:buFont typeface="Times New Roman"/>
              <a:buChar char="•"/>
            </a:pPr>
            <a:r>
              <a:rPr b="0" i="0" lang="en-US" sz="2000" u="none">
                <a:solidFill>
                  <a:srgbClr val="FF23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Need to have operators that calculate predecessors.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2323"/>
              </a:buClr>
              <a:buSzPts val="2000"/>
              <a:buFont typeface="Times New Roman"/>
              <a:buChar char="•"/>
            </a:pPr>
            <a:r>
              <a:rPr b="0" i="0" lang="en-US" sz="2000" u="none">
                <a:solidFill>
                  <a:srgbClr val="FF23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if there are multiple goals?</a:t>
            </a:r>
            <a:endParaRPr/>
          </a:p>
          <a:p>
            <a:pPr indent="-342900" lvl="1" marL="10858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2323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FF23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there is an explicit list of goal states, then we can apply a  predecessor function to the state set just as we apply the successors function in multiple-state forward search.</a:t>
            </a:r>
            <a:endParaRPr/>
          </a:p>
          <a:p>
            <a:pPr indent="-342900" lvl="1" marL="10858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2323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FF23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there is only a description of the goal set, it MAY be possible to figure out the possible descriptions of “sets of states that would generate the goal set”…</a:t>
            </a:r>
            <a:endParaRPr/>
          </a:p>
          <a:p>
            <a:pPr indent="-215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t/>
            </a:r>
            <a:endParaRPr b="0" i="0" sz="2000" u="none">
              <a:solidFill>
                <a:srgbClr val="FF232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2000"/>
              <a:buFont typeface="Times New Roman"/>
              <a:buChar char="•"/>
            </a:pPr>
            <a:r>
              <a:rPr b="0" i="0" lang="en-US" sz="2000" u="non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Efficient way to check when searches meet: </a:t>
            </a:r>
            <a:r>
              <a:rPr b="0" i="1" lang="en-US" sz="2000" u="non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hash table</a:t>
            </a:r>
            <a:endParaRPr/>
          </a:p>
          <a:p>
            <a:pPr indent="-342900" lvl="1" marL="10858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1-2 step issue if only one side stored in the table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2000"/>
              <a:buFont typeface="Times New Roman"/>
              <a:buChar char="•"/>
            </a:pPr>
            <a:r>
              <a:rPr b="0" i="0" lang="en-US" sz="2000" u="non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Decide what kind of search (e.g., breadth-first) to use in each half.</a:t>
            </a:r>
            <a:endParaRPr/>
          </a:p>
          <a:p>
            <a:pPr indent="-215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t/>
            </a:r>
            <a:endParaRPr b="0" i="0" sz="2000" u="none">
              <a:solidFill>
                <a:srgbClr val="FF232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imes New Roman"/>
              <a:buChar char="•"/>
            </a:pPr>
            <a:r>
              <a:rPr b="0" i="0" lang="en-US" sz="20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Optimal, complete, Θ(b</a:t>
            </a:r>
            <a:r>
              <a:rPr b="0" baseline="30000" i="0" lang="en-US" sz="20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d/2</a:t>
            </a:r>
            <a:r>
              <a:rPr b="0" i="0" lang="en-US" sz="20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time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imes New Roman"/>
              <a:buChar char="•"/>
            </a:pPr>
            <a:r>
              <a:rPr b="0" i="0" lang="en-US" sz="20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Θ(b</a:t>
            </a:r>
            <a:r>
              <a:rPr b="0" baseline="30000" i="0" lang="en-US" sz="20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d/2</a:t>
            </a:r>
            <a:r>
              <a:rPr b="0" i="0" lang="en-US" sz="20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space (even with iterative deepening) because the nodes of at least one of the searches have to be stored to check matches</a:t>
            </a:r>
            <a:endParaRPr/>
          </a:p>
        </p:txBody>
      </p:sp>
      <p:sp>
        <p:nvSpPr>
          <p:cNvPr id="389" name="Google Shape;389;p38"/>
          <p:cNvSpPr txBox="1"/>
          <p:nvPr>
            <p:ph idx="12" type="sldNum"/>
          </p:nvPr>
        </p:nvSpPr>
        <p:spPr>
          <a:xfrm>
            <a:off x="7145250" y="6356950"/>
            <a:ext cx="1905000" cy="457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9"/>
          <p:cNvSpPr txBox="1"/>
          <p:nvPr>
            <p:ph type="title"/>
          </p:nvPr>
        </p:nvSpPr>
        <p:spPr>
          <a:xfrm>
            <a:off x="533400" y="381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Summary</a:t>
            </a:r>
            <a:endParaRPr/>
          </a:p>
        </p:txBody>
      </p:sp>
      <p:grpSp>
        <p:nvGrpSpPr>
          <p:cNvPr id="395" name="Google Shape;395;p39"/>
          <p:cNvGrpSpPr/>
          <p:nvPr/>
        </p:nvGrpSpPr>
        <p:grpSpPr>
          <a:xfrm>
            <a:off x="411162" y="1871662"/>
            <a:ext cx="8358187" cy="3449637"/>
            <a:chOff x="0" y="0"/>
            <a:chExt cx="2147483647" cy="2147483647"/>
          </a:xfrm>
        </p:grpSpPr>
        <p:pic>
          <p:nvPicPr>
            <p:cNvPr id="396" name="Google Shape;396;p3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2147483647" cy="21474836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7" name="Google Shape;397;p39"/>
            <p:cNvSpPr txBox="1"/>
            <p:nvPr/>
          </p:nvSpPr>
          <p:spPr>
            <a:xfrm>
              <a:off x="75729136" y="1376362175"/>
              <a:ext cx="292258957" cy="20623015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398" name="Google Shape;398;p39"/>
          <p:cNvSpPr txBox="1"/>
          <p:nvPr>
            <p:ph idx="12" type="sldNum"/>
          </p:nvPr>
        </p:nvSpPr>
        <p:spPr>
          <a:xfrm>
            <a:off x="7145250" y="6356950"/>
            <a:ext cx="1905000" cy="457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" name="Google Shape;403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33537" y="3225800"/>
            <a:ext cx="7358062" cy="189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5337" y="5130800"/>
            <a:ext cx="8143875" cy="1193800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40"/>
          <p:cNvSpPr txBox="1"/>
          <p:nvPr/>
        </p:nvSpPr>
        <p:spPr>
          <a:xfrm>
            <a:off x="93662" y="3643312"/>
            <a:ext cx="1539875" cy="1069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imes New Roman"/>
              <a:buNone/>
            </a:pPr>
            <a:r>
              <a:rPr b="0" i="0" lang="en-US" sz="16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More effective &amp; more computational overhead</a:t>
            </a:r>
            <a:endParaRPr/>
          </a:p>
        </p:txBody>
      </p:sp>
      <p:cxnSp>
        <p:nvCxnSpPr>
          <p:cNvPr id="406" name="Google Shape;406;p40"/>
          <p:cNvCxnSpPr/>
          <p:nvPr/>
        </p:nvCxnSpPr>
        <p:spPr>
          <a:xfrm>
            <a:off x="1481137" y="3378200"/>
            <a:ext cx="0" cy="1295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sp>
        <p:nvSpPr>
          <p:cNvPr id="407" name="Google Shape;407;p40"/>
          <p:cNvSpPr txBox="1"/>
          <p:nvPr/>
        </p:nvSpPr>
        <p:spPr>
          <a:xfrm>
            <a:off x="933450" y="6324600"/>
            <a:ext cx="6781800" cy="338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Times New Roman"/>
              <a:buNone/>
            </a:pPr>
            <a:r>
              <a:rPr b="0" i="0" lang="en-US" sz="16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 loops, the search tree may even become infinite</a:t>
            </a:r>
            <a:endParaRPr/>
          </a:p>
        </p:txBody>
      </p:sp>
      <p:sp>
        <p:nvSpPr>
          <p:cNvPr id="408" name="Google Shape;408;p40"/>
          <p:cNvSpPr txBox="1"/>
          <p:nvPr>
            <p:ph idx="4294967295" type="title"/>
          </p:nvPr>
        </p:nvSpPr>
        <p:spPr>
          <a:xfrm>
            <a:off x="685800" y="76200"/>
            <a:ext cx="7772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imes New Roman"/>
              <a:buNone/>
            </a:pPr>
            <a:r>
              <a:rPr b="0" i="0" lang="en-US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Avoiding repeated states</a:t>
            </a:r>
            <a:endParaRPr/>
          </a:p>
        </p:txBody>
      </p:sp>
      <p:grpSp>
        <p:nvGrpSpPr>
          <p:cNvPr id="409" name="Google Shape;409;p40"/>
          <p:cNvGrpSpPr/>
          <p:nvPr/>
        </p:nvGrpSpPr>
        <p:grpSpPr>
          <a:xfrm>
            <a:off x="1143000" y="722312"/>
            <a:ext cx="6096000" cy="2401887"/>
            <a:chOff x="2667000" y="3922712"/>
            <a:chExt cx="6096000" cy="2401887"/>
          </a:xfrm>
        </p:grpSpPr>
        <p:pic>
          <p:nvPicPr>
            <p:cNvPr id="410" name="Google Shape;410;p4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667000" y="3922712"/>
              <a:ext cx="6096000" cy="24018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1" name="Google Shape;411;p40"/>
            <p:cNvSpPr txBox="1"/>
            <p:nvPr/>
          </p:nvSpPr>
          <p:spPr>
            <a:xfrm>
              <a:off x="2971800" y="5638800"/>
              <a:ext cx="914400" cy="228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412" name="Google Shape;412;p40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41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9" name="Google Shape;419;p41"/>
          <p:cNvSpPr txBox="1"/>
          <p:nvPr/>
        </p:nvSpPr>
        <p:spPr>
          <a:xfrm>
            <a:off x="278175" y="224675"/>
            <a:ext cx="8494800" cy="63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function 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TREE-SEARCH (</a:t>
            </a:r>
            <a:r>
              <a:rPr i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returns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solution, or failure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initialize the frontier using the initial state of </a:t>
            </a:r>
            <a:r>
              <a:rPr i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loop do</a:t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if 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frontier is empty </a:t>
            </a: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then return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failure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choose a leaf node and remove it from the frontier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</a:t>
            </a: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node contains a goal state </a:t>
            </a: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then return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corresponding solution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expand the node, adding the resulting nodes to the frontier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Times New Roman"/>
                <a:ea typeface="Times New Roman"/>
                <a:cs typeface="Times New Roman"/>
                <a:sym typeface="Times New Roman"/>
              </a:rPr>
              <a:t>function </a:t>
            </a: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GRAPH-SEARCH (</a:t>
            </a:r>
            <a:r>
              <a:rPr i="1" lang="en-US" sz="1800">
                <a:latin typeface="Times New Roman"/>
                <a:ea typeface="Times New Roman"/>
                <a:cs typeface="Times New Roman"/>
                <a:sym typeface="Times New Roman"/>
              </a:rPr>
              <a:t>problem</a:t>
            </a: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r>
              <a:rPr b="1" lang="en-US" sz="1800">
                <a:latin typeface="Times New Roman"/>
                <a:ea typeface="Times New Roman"/>
                <a:cs typeface="Times New Roman"/>
                <a:sym typeface="Times New Roman"/>
              </a:rPr>
              <a:t>returns</a:t>
            </a: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 a solution, or failure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	initialize the frontier using the initial state of </a:t>
            </a:r>
            <a:r>
              <a:rPr i="1" lang="en-US" sz="1800">
                <a:latin typeface="Times New Roman"/>
                <a:ea typeface="Times New Roman"/>
                <a:cs typeface="Times New Roman"/>
                <a:sym typeface="Times New Roman"/>
              </a:rPr>
              <a:t>problem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b="1" i="1" lang="en-US" sz="180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initialize the explored set to be empty</a:t>
            </a:r>
            <a:endParaRPr sz="1800">
              <a:solidFill>
                <a:srgbClr val="98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b="1" lang="en-US" sz="1800">
                <a:latin typeface="Times New Roman"/>
                <a:ea typeface="Times New Roman"/>
                <a:cs typeface="Times New Roman"/>
                <a:sym typeface="Times New Roman"/>
              </a:rPr>
              <a:t>loop do</a:t>
            </a:r>
            <a:endParaRPr b="1"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Times New Roman"/>
                <a:ea typeface="Times New Roman"/>
                <a:cs typeface="Times New Roman"/>
                <a:sym typeface="Times New Roman"/>
              </a:rPr>
              <a:t>		if </a:t>
            </a: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the frontier is empty </a:t>
            </a:r>
            <a:r>
              <a:rPr b="1" lang="en-US" sz="1800">
                <a:latin typeface="Times New Roman"/>
                <a:ea typeface="Times New Roman"/>
                <a:cs typeface="Times New Roman"/>
                <a:sym typeface="Times New Roman"/>
              </a:rPr>
              <a:t>then return</a:t>
            </a: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 failure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		choose a leaf node and remove it from the frontier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		</a:t>
            </a:r>
            <a:r>
              <a:rPr b="1" lang="en-US" sz="1800">
                <a:latin typeface="Times New Roman"/>
                <a:ea typeface="Times New Roman"/>
                <a:cs typeface="Times New Roman"/>
                <a:sym typeface="Times New Roman"/>
              </a:rPr>
              <a:t>if</a:t>
            </a: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 the node contains a goal state </a:t>
            </a:r>
            <a:r>
              <a:rPr b="1" lang="en-US" sz="1800">
                <a:latin typeface="Times New Roman"/>
                <a:ea typeface="Times New Roman"/>
                <a:cs typeface="Times New Roman"/>
                <a:sym typeface="Times New Roman"/>
              </a:rPr>
              <a:t>then return</a:t>
            </a: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 the corresponding solution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		</a:t>
            </a:r>
            <a:r>
              <a:rPr b="1" i="1" lang="en-US" sz="180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add the node to the explored se</a:t>
            </a:r>
            <a:r>
              <a:rPr b="1" i="1" lang="en-US" sz="1800"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		expand the node, adding the resulting nodes to the frontier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		    </a:t>
            </a:r>
            <a:r>
              <a:rPr b="1" i="1" lang="en-US" sz="180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only if they are not already in the frontier or the explored set</a:t>
            </a:r>
            <a:endParaRPr b="1" i="1" sz="1800">
              <a:solidFill>
                <a:srgbClr val="98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 txBox="1"/>
          <p:nvPr>
            <p:ph type="title"/>
          </p:nvPr>
        </p:nvSpPr>
        <p:spPr>
          <a:xfrm>
            <a:off x="720725" y="114300"/>
            <a:ext cx="77724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Search setting</a:t>
            </a:r>
            <a:endParaRPr/>
          </a:p>
        </p:txBody>
      </p:sp>
      <p:sp>
        <p:nvSpPr>
          <p:cNvPr id="106" name="Google Shape;106;p15"/>
          <p:cNvSpPr txBox="1"/>
          <p:nvPr/>
        </p:nvSpPr>
        <p:spPr>
          <a:xfrm>
            <a:off x="241300" y="666750"/>
            <a:ext cx="8731250" cy="6308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“Formulate, Search, Execute”   </a:t>
            </a: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(sometimes interleave search &amp; execution)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now we assume:</a:t>
            </a:r>
            <a:endParaRPr/>
          </a:p>
          <a:p>
            <a:pPr indent="-127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Full observability, i.e., known state</a:t>
            </a:r>
            <a:endParaRPr/>
          </a:p>
          <a:p>
            <a:pPr indent="-127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Known effects of actions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 type </a:t>
            </a:r>
            <a:r>
              <a:rPr b="0" i="1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Initial state (perhaps an abstract characterization)</a:t>
            </a:r>
            <a:b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 </a:t>
            </a:r>
            <a:r>
              <a:rPr b="0" i="0" lang="en-US" sz="2000" u="none" cap="none" strike="noStrike">
                <a:solidFill>
                  <a:srgbClr val="FF23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vs. partial observability (set of states)</a:t>
            </a:r>
            <a:endParaRPr/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Operators</a:t>
            </a:r>
            <a:endParaRPr/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Goal-test (maybe many goals)</a:t>
            </a:r>
            <a:endParaRPr/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Path-cost-function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 formulation </a:t>
            </a: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 make huge difference in computational efficiency. Things to consider:</a:t>
            </a:r>
            <a:endParaRPr/>
          </a:p>
          <a:p>
            <a:pPr indent="-127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Actions and states at the right level of detail, i.e., right level of abstraction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</a:t>
            </a: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E.g., in navigating from Arad to Bucharest,  not “move leg 2 degrees right”</a:t>
            </a:r>
            <a:b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27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Generally want to avoid symmetries (e.g., in CSPs &amp; MIP discussed later)</a:t>
            </a:r>
            <a:endParaRPr/>
          </a:p>
        </p:txBody>
      </p:sp>
      <p:sp>
        <p:nvSpPr>
          <p:cNvPr id="107" name="Google Shape;107;p15"/>
          <p:cNvSpPr txBox="1"/>
          <p:nvPr>
            <p:ph idx="12" type="sldNum"/>
          </p:nvPr>
        </p:nvSpPr>
        <p:spPr>
          <a:xfrm>
            <a:off x="7145250" y="6356950"/>
            <a:ext cx="1905000" cy="457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42"/>
          <p:cNvSpPr txBox="1"/>
          <p:nvPr>
            <p:ph type="title"/>
          </p:nvPr>
        </p:nvSpPr>
        <p:spPr>
          <a:xfrm>
            <a:off x="310275" y="304800"/>
            <a:ext cx="8148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/>
              <a:t>Finding a “Better” Path to a Node</a:t>
            </a:r>
            <a:endParaRPr/>
          </a:p>
        </p:txBody>
      </p:sp>
      <p:sp>
        <p:nvSpPr>
          <p:cNvPr id="425" name="Google Shape;425;p42"/>
          <p:cNvSpPr txBox="1"/>
          <p:nvPr>
            <p:ph idx="1" type="body"/>
          </p:nvPr>
        </p:nvSpPr>
        <p:spPr>
          <a:xfrm>
            <a:off x="685800" y="1676400"/>
            <a:ext cx="77724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Once a better path to a node is found, all descendants (not just children) of that node need to be updated for the new g value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can be done by having both parent and child pointers at each node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can still be a win in overall time because that tree that needs to be updated can still grow later, so we don’t want to replicate it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lang="en-US"/>
              <a:t>To avoid this, generate nodes by shortest possible path (UCS) if memory permits.</a:t>
            </a:r>
            <a:endParaRPr/>
          </a:p>
        </p:txBody>
      </p:sp>
      <p:sp>
        <p:nvSpPr>
          <p:cNvPr id="426" name="Google Shape;426;p42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43"/>
          <p:cNvSpPr txBox="1"/>
          <p:nvPr>
            <p:ph type="title"/>
          </p:nvPr>
        </p:nvSpPr>
        <p:spPr>
          <a:xfrm>
            <a:off x="685800" y="152400"/>
            <a:ext cx="77724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Homework 1</a:t>
            </a:r>
            <a:endParaRPr/>
          </a:p>
        </p:txBody>
      </p:sp>
      <p:sp>
        <p:nvSpPr>
          <p:cNvPr id="433" name="Google Shape;433;p43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34" name="Google Shape;434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4050" y="1209000"/>
            <a:ext cx="5295900" cy="529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/>
          <p:nvPr>
            <p:ph type="title"/>
          </p:nvPr>
        </p:nvSpPr>
        <p:spPr>
          <a:xfrm>
            <a:off x="685800" y="428625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 search problem: </a:t>
            </a:r>
            <a:br>
              <a:rPr b="0" i="0" lang="en-US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8-puzzle</a:t>
            </a:r>
            <a:endParaRPr/>
          </a:p>
        </p:txBody>
      </p:sp>
      <p:sp>
        <p:nvSpPr>
          <p:cNvPr id="113" name="Google Shape;113;p16"/>
          <p:cNvSpPr txBox="1"/>
          <p:nvPr/>
        </p:nvSpPr>
        <p:spPr>
          <a:xfrm>
            <a:off x="1323975" y="6261100"/>
            <a:ext cx="7053300" cy="3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Times New Roman"/>
              <a:buNone/>
            </a:pPr>
            <a:r>
              <a:rPr b="0" i="0" lang="en-US" sz="1400" u="none" cap="none" strike="noStrik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(Aside: for </a:t>
            </a:r>
            <a:r>
              <a:rPr b="0" i="1" lang="en-US" sz="1400" u="none" cap="none" strike="noStrik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b="0" i="0" lang="en-US" sz="1400" u="none" cap="none" strike="noStrik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-puzzle, finding a solution is easy, but finding </a:t>
            </a:r>
            <a:r>
              <a:rPr b="0" i="1" lang="en-US" sz="1400" u="none" cap="none" strike="noStrik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shortest</a:t>
            </a:r>
            <a:r>
              <a:rPr b="0" i="0" lang="en-US" sz="1400" u="none" cap="none" strike="noStrik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solution is NP-hard)</a:t>
            </a:r>
            <a:endParaRPr/>
          </a:p>
        </p:txBody>
      </p:sp>
      <p:sp>
        <p:nvSpPr>
          <p:cNvPr id="114" name="Google Shape;114;p16"/>
          <p:cNvSpPr txBox="1"/>
          <p:nvPr/>
        </p:nvSpPr>
        <p:spPr>
          <a:xfrm>
            <a:off x="1622425" y="5062537"/>
            <a:ext cx="6116637" cy="830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to model operators?  </a:t>
            </a: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(moving tiles vs. blank)</a:t>
            </a: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Times New Roman"/>
              <a:buNone/>
            </a:pPr>
            <a:r>
              <a:rPr b="0" i="0" lang="en-US" sz="2400" u="none" cap="none" strike="noStrike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Path cost = 1</a:t>
            </a:r>
            <a:endParaRPr/>
          </a:p>
        </p:txBody>
      </p:sp>
      <p:grpSp>
        <p:nvGrpSpPr>
          <p:cNvPr id="115" name="Google Shape;115;p16"/>
          <p:cNvGrpSpPr/>
          <p:nvPr/>
        </p:nvGrpSpPr>
        <p:grpSpPr>
          <a:xfrm>
            <a:off x="476250" y="1728787"/>
            <a:ext cx="6829425" cy="3103562"/>
            <a:chOff x="914400" y="2838450"/>
            <a:chExt cx="5943600" cy="2724150"/>
          </a:xfrm>
        </p:grpSpPr>
        <p:pic>
          <p:nvPicPr>
            <p:cNvPr id="116" name="Google Shape;116;p16"/>
            <p:cNvPicPr preferRelativeResize="0"/>
            <p:nvPr/>
          </p:nvPicPr>
          <p:blipFill rotWithShape="1">
            <a:blip r:embed="rId3">
              <a:alphaModFix/>
            </a:blip>
            <a:srcRect b="8103" l="20857" r="21553" t="10104"/>
            <a:stretch/>
          </p:blipFill>
          <p:spPr>
            <a:xfrm>
              <a:off x="2124075" y="2838450"/>
              <a:ext cx="4733925" cy="27241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7" name="Google Shape;117;p16"/>
            <p:cNvSpPr txBox="1"/>
            <p:nvPr/>
          </p:nvSpPr>
          <p:spPr>
            <a:xfrm>
              <a:off x="914400" y="5257800"/>
              <a:ext cx="1066800" cy="304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18" name="Google Shape;118;p16"/>
          <p:cNvSpPr txBox="1"/>
          <p:nvPr>
            <p:ph idx="12" type="sldNum"/>
          </p:nvPr>
        </p:nvSpPr>
        <p:spPr>
          <a:xfrm>
            <a:off x="7145250" y="6356950"/>
            <a:ext cx="1905000" cy="457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/>
          <p:nvPr>
            <p:ph type="title"/>
          </p:nvPr>
        </p:nvSpPr>
        <p:spPr>
          <a:xfrm>
            <a:off x="549275" y="327025"/>
            <a:ext cx="77724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imes New Roman"/>
              <a:buNone/>
            </a:pPr>
            <a:r>
              <a:rPr b="0" i="0" lang="en-US" sz="3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 search problem: </a:t>
            </a:r>
            <a:br>
              <a:rPr b="0" i="0" lang="en-US" sz="3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3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8-queens (or n-queens)</a:t>
            </a:r>
            <a:endParaRPr/>
          </a:p>
        </p:txBody>
      </p:sp>
      <p:sp>
        <p:nvSpPr>
          <p:cNvPr id="124" name="Google Shape;124;p17"/>
          <p:cNvSpPr txBox="1"/>
          <p:nvPr/>
        </p:nvSpPr>
        <p:spPr>
          <a:xfrm>
            <a:off x="223837" y="1019175"/>
            <a:ext cx="8777287" cy="460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path cost = 0: in this application we’re interested in a node, not a path</a:t>
            </a:r>
            <a:endParaRPr/>
          </a:p>
        </p:txBody>
      </p:sp>
      <p:sp>
        <p:nvSpPr>
          <p:cNvPr id="125" name="Google Shape;125;p17"/>
          <p:cNvSpPr txBox="1"/>
          <p:nvPr/>
        </p:nvSpPr>
        <p:spPr>
          <a:xfrm>
            <a:off x="228600" y="1485900"/>
            <a:ext cx="3902075" cy="1938337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1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Incremental formulation: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(constructive search)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1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States</a:t>
            </a: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any arrangement of 0 to 8 queens on board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1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Ops</a:t>
            </a: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add a queen to any square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1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# sequences</a:t>
            </a: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64</a:t>
            </a:r>
            <a:r>
              <a:rPr b="0" baseline="3000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r>
            <a:endParaRPr/>
          </a:p>
        </p:txBody>
      </p:sp>
      <p:sp>
        <p:nvSpPr>
          <p:cNvPr id="126" name="Google Shape;126;p17"/>
          <p:cNvSpPr txBox="1"/>
          <p:nvPr/>
        </p:nvSpPr>
        <p:spPr>
          <a:xfrm>
            <a:off x="228600" y="3619500"/>
            <a:ext cx="4486275" cy="224631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1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Improved incremental formulation: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1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States</a:t>
            </a: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any arrangement of 0 to 8 queens on board </a:t>
            </a:r>
            <a:r>
              <a:rPr b="0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 none attacked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1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Ops</a:t>
            </a: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place a queen in the left-most empty column such that it is not attacked by any other queen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1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# sequences </a:t>
            </a: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2057</a:t>
            </a:r>
            <a:endParaRPr/>
          </a:p>
        </p:txBody>
      </p:sp>
      <p:sp>
        <p:nvSpPr>
          <p:cNvPr id="127" name="Google Shape;127;p17"/>
          <p:cNvSpPr txBox="1"/>
          <p:nvPr/>
        </p:nvSpPr>
        <p:spPr>
          <a:xfrm>
            <a:off x="4419600" y="1485900"/>
            <a:ext cx="3902075" cy="1930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1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Complete State formulation: </a:t>
            </a: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(iterative improvement)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1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States</a:t>
            </a: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arrangement of 8 queens, 1 in each column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1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Ops</a:t>
            </a: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move any attacked queen to another square in the same column</a:t>
            </a:r>
            <a:endParaRPr/>
          </a:p>
        </p:txBody>
      </p:sp>
      <p:sp>
        <p:nvSpPr>
          <p:cNvPr id="128" name="Google Shape;128;p17"/>
          <p:cNvSpPr txBox="1"/>
          <p:nvPr/>
        </p:nvSpPr>
        <p:spPr>
          <a:xfrm>
            <a:off x="5305425" y="3522662"/>
            <a:ext cx="3657600" cy="33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b="0" i="0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Almost a solution to the 8-queen problem:</a:t>
            </a:r>
            <a:endParaRPr/>
          </a:p>
        </p:txBody>
      </p:sp>
      <p:grpSp>
        <p:nvGrpSpPr>
          <p:cNvPr id="129" name="Google Shape;129;p17"/>
          <p:cNvGrpSpPr/>
          <p:nvPr/>
        </p:nvGrpSpPr>
        <p:grpSpPr>
          <a:xfrm>
            <a:off x="5724525" y="3829050"/>
            <a:ext cx="2667000" cy="2701925"/>
            <a:chOff x="5673725" y="3929062"/>
            <a:chExt cx="2889250" cy="2957512"/>
          </a:xfrm>
        </p:grpSpPr>
        <p:pic>
          <p:nvPicPr>
            <p:cNvPr id="130" name="Google Shape;130;p1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684837" y="3957637"/>
              <a:ext cx="2833687" cy="28860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1" name="Google Shape;131;p17"/>
            <p:cNvSpPr/>
            <p:nvPr/>
          </p:nvSpPr>
          <p:spPr>
            <a:xfrm>
              <a:off x="5673725" y="3929062"/>
              <a:ext cx="608012" cy="603250"/>
            </a:xfrm>
            <a:prstGeom prst="ellipse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2" name="Google Shape;132;p17"/>
            <p:cNvSpPr/>
            <p:nvPr/>
          </p:nvSpPr>
          <p:spPr>
            <a:xfrm>
              <a:off x="7937500" y="6253162"/>
              <a:ext cx="625475" cy="633412"/>
            </a:xfrm>
            <a:prstGeom prst="ellipse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33" name="Google Shape;133;p17"/>
          <p:cNvSpPr txBox="1"/>
          <p:nvPr/>
        </p:nvSpPr>
        <p:spPr>
          <a:xfrm>
            <a:off x="122237" y="6478587"/>
            <a:ext cx="8982075" cy="307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Times New Roman"/>
              <a:buNone/>
            </a:pPr>
            <a:r>
              <a:rPr b="0" i="0" lang="en-US" sz="1400" u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(Incidentally, even the general class with n queens has an efficient solution, so search would not be the method of choice.)</a:t>
            </a:r>
            <a:endParaRPr/>
          </a:p>
        </p:txBody>
      </p:sp>
      <p:sp>
        <p:nvSpPr>
          <p:cNvPr id="134" name="Google Shape;134;p17"/>
          <p:cNvSpPr txBox="1"/>
          <p:nvPr>
            <p:ph idx="12" type="sldNum"/>
          </p:nvPr>
        </p:nvSpPr>
        <p:spPr>
          <a:xfrm>
            <a:off x="7145250" y="6356950"/>
            <a:ext cx="1905000" cy="457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8"/>
          <p:cNvSpPr txBox="1"/>
          <p:nvPr>
            <p:ph type="title"/>
          </p:nvPr>
        </p:nvSpPr>
        <p:spPr>
          <a:xfrm>
            <a:off x="400050" y="161925"/>
            <a:ext cx="83916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Other examples of search problems</a:t>
            </a:r>
            <a:endParaRPr/>
          </a:p>
        </p:txBody>
      </p:sp>
      <p:sp>
        <p:nvSpPr>
          <p:cNvPr id="140" name="Google Shape;140;p18"/>
          <p:cNvSpPr txBox="1"/>
          <p:nvPr/>
        </p:nvSpPr>
        <p:spPr>
          <a:xfrm>
            <a:off x="488950" y="1193800"/>
            <a:ext cx="8569325" cy="5632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Rubik’s cube ~ 10</a:t>
            </a:r>
            <a:r>
              <a:rPr b="0" baseline="3000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states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Cryptarithmetic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 	FORTY	      29786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+	     TEN         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850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b="0" i="0" lang="en-US" sz="24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        TEN </a:t>
            </a:r>
            <a:r>
              <a:rPr b="0" i="0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b="0" i="0" lang="en-US" sz="24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   850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  SIXTY           31486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Real world problems</a:t>
            </a:r>
            <a:endParaRPr/>
          </a:p>
          <a:p>
            <a:pPr indent="-609600" lvl="1" marL="1066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1. Routing (robots, vehicles, salesman)</a:t>
            </a:r>
            <a:endParaRPr/>
          </a:p>
          <a:p>
            <a:pPr indent="-609600" lvl="1" marL="1066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2. Scheduling &amp; sequencing</a:t>
            </a:r>
            <a:endParaRPr/>
          </a:p>
          <a:p>
            <a:pPr indent="-609600" lvl="1" marL="1066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3. Layout (VLSI, Advertisement, Mobile phone link stations)</a:t>
            </a:r>
            <a:endParaRPr/>
          </a:p>
          <a:p>
            <a:pPr indent="-609600" lvl="1" marL="1066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4. Winner determination in combinatorial auctions</a:t>
            </a:r>
            <a:endParaRPr/>
          </a:p>
          <a:p>
            <a:pPr indent="-609600" lvl="1" marL="1066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5. Which combination of cycles to accept in kidney exchange?</a:t>
            </a:r>
            <a:endParaRPr/>
          </a:p>
          <a:p>
            <a:pPr indent="-609600" lvl="1" marL="1066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</a:t>
            </a:r>
            <a:endParaRPr/>
          </a:p>
        </p:txBody>
      </p:sp>
      <p:sp>
        <p:nvSpPr>
          <p:cNvPr id="141" name="Google Shape;141;p18"/>
          <p:cNvSpPr txBox="1"/>
          <p:nvPr>
            <p:ph idx="12" type="sldNum"/>
          </p:nvPr>
        </p:nvSpPr>
        <p:spPr>
          <a:xfrm>
            <a:off x="7145250" y="6356950"/>
            <a:ext cx="1905000" cy="457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9"/>
          <p:cNvSpPr txBox="1"/>
          <p:nvPr>
            <p:ph type="title"/>
          </p:nvPr>
        </p:nvSpPr>
        <p:spPr>
          <a:xfrm>
            <a:off x="685800" y="2095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Example: Protein folding</a:t>
            </a:r>
            <a:endParaRPr/>
          </a:p>
        </p:txBody>
      </p:sp>
      <p:pic>
        <p:nvPicPr>
          <p:cNvPr id="147" name="Google Shape;14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0550" y="1757362"/>
            <a:ext cx="565150" cy="458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66850" y="1700212"/>
            <a:ext cx="3024187" cy="1757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017712" y="3949700"/>
            <a:ext cx="1922462" cy="2173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916487" y="1649412"/>
            <a:ext cx="1296987" cy="1808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629150" y="4198937"/>
            <a:ext cx="1660525" cy="1865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854825" y="2703512"/>
            <a:ext cx="1973262" cy="199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9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0"/>
          <p:cNvSpPr txBox="1"/>
          <p:nvPr>
            <p:ph type="title"/>
          </p:nvPr>
        </p:nvSpPr>
        <p:spPr>
          <a:xfrm>
            <a:off x="685800" y="609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 type </a:t>
            </a:r>
            <a:r>
              <a:rPr b="0" i="1" lang="en-US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node</a:t>
            </a:r>
            <a:r>
              <a:rPr b="0" i="0" lang="en-US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sp>
        <p:nvSpPr>
          <p:cNvPr id="159" name="Google Shape;159;p20"/>
          <p:cNvSpPr txBox="1"/>
          <p:nvPr/>
        </p:nvSpPr>
        <p:spPr>
          <a:xfrm>
            <a:off x="1371600" y="1828800"/>
            <a:ext cx="7267575" cy="3540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03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2323"/>
              </a:buClr>
              <a:buSzPts val="3200"/>
              <a:buFont typeface="Times New Roman"/>
              <a:buChar char="•"/>
            </a:pPr>
            <a:r>
              <a:rPr b="0" i="0" lang="en-US" sz="3200" u="none">
                <a:solidFill>
                  <a:srgbClr val="FF23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State</a:t>
            </a:r>
            <a:endParaRPr/>
          </a:p>
          <a:p>
            <a:pPr indent="-203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2323"/>
              </a:buClr>
              <a:buSzPts val="3200"/>
              <a:buFont typeface="Times New Roman"/>
              <a:buChar char="•"/>
            </a:pPr>
            <a:r>
              <a:rPr b="0" i="0" lang="en-US" sz="3200" u="none">
                <a:solidFill>
                  <a:srgbClr val="FF23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Parent-node</a:t>
            </a:r>
            <a:endParaRPr/>
          </a:p>
          <a:p>
            <a:pPr indent="-203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2323"/>
              </a:buClr>
              <a:buSzPts val="3200"/>
              <a:buFont typeface="Times New Roman"/>
              <a:buChar char="•"/>
            </a:pPr>
            <a:r>
              <a:rPr b="0" i="0" lang="en-US" sz="3200" u="none">
                <a:solidFill>
                  <a:srgbClr val="FF23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Operator</a:t>
            </a:r>
            <a:endParaRPr/>
          </a:p>
          <a:p>
            <a:pPr indent="-203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2323"/>
              </a:buClr>
              <a:buSzPts val="3200"/>
              <a:buFont typeface="Times New Roman"/>
              <a:buChar char="•"/>
            </a:pPr>
            <a:r>
              <a:rPr b="0" i="0" lang="en-US" sz="3200" u="none">
                <a:solidFill>
                  <a:srgbClr val="FF23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Depth</a:t>
            </a:r>
            <a:endParaRPr/>
          </a:p>
          <a:p>
            <a:pPr indent="-203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2323"/>
              </a:buClr>
              <a:buSzPts val="3200"/>
              <a:buFont typeface="Times New Roman"/>
              <a:buChar char="•"/>
            </a:pPr>
            <a:r>
              <a:rPr b="0" i="0" lang="en-US" sz="3200" u="none">
                <a:solidFill>
                  <a:srgbClr val="FF23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Path-cost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t/>
            </a:r>
            <a:endParaRPr b="0" i="0" sz="3200" u="none">
              <a:solidFill>
                <a:srgbClr val="FF232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Fringe = frontier = open list (as queue)</a:t>
            </a:r>
            <a:endParaRPr/>
          </a:p>
        </p:txBody>
      </p:sp>
      <p:sp>
        <p:nvSpPr>
          <p:cNvPr id="160" name="Google Shape;160;p20"/>
          <p:cNvSpPr txBox="1"/>
          <p:nvPr>
            <p:ph idx="12" type="sldNum"/>
          </p:nvPr>
        </p:nvSpPr>
        <p:spPr>
          <a:xfrm>
            <a:off x="7145250" y="6356950"/>
            <a:ext cx="1905000" cy="457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1"/>
          <p:cNvSpPr txBox="1"/>
          <p:nvPr>
            <p:ph type="title"/>
          </p:nvPr>
        </p:nvSpPr>
        <p:spPr>
          <a:xfrm>
            <a:off x="438650" y="304800"/>
            <a:ext cx="81633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Best Path from Arad to Bucharest</a:t>
            </a:r>
            <a:endParaRPr/>
          </a:p>
        </p:txBody>
      </p:sp>
      <p:pic>
        <p:nvPicPr>
          <p:cNvPr id="167" name="Google Shape;16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850" y="1680300"/>
            <a:ext cx="7958890" cy="4800601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1"/>
          <p:cNvSpPr txBox="1"/>
          <p:nvPr>
            <p:ph idx="12" type="sldNum"/>
          </p:nvPr>
        </p:nvSpPr>
        <p:spPr>
          <a:xfrm>
            <a:off x="7145250" y="6356950"/>
            <a:ext cx="1905000" cy="457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9" name="Google Shape;169;p21"/>
          <p:cNvSpPr/>
          <p:nvPr/>
        </p:nvSpPr>
        <p:spPr>
          <a:xfrm>
            <a:off x="781025" y="2835200"/>
            <a:ext cx="545700" cy="3960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21"/>
          <p:cNvSpPr/>
          <p:nvPr/>
        </p:nvSpPr>
        <p:spPr>
          <a:xfrm>
            <a:off x="5437675" y="5319975"/>
            <a:ext cx="545700" cy="3960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